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17"/>
  </p:notesMasterIdLst>
  <p:sldIdLst>
    <p:sldId id="256" r:id="rId6"/>
    <p:sldId id="490" r:id="rId7"/>
    <p:sldId id="412" r:id="rId8"/>
    <p:sldId id="467" r:id="rId9"/>
    <p:sldId id="478" r:id="rId10"/>
    <p:sldId id="551" r:id="rId11"/>
    <p:sldId id="449" r:id="rId12"/>
    <p:sldId id="529" r:id="rId13"/>
    <p:sldId id="450" r:id="rId14"/>
    <p:sldId id="558" r:id="rId15"/>
    <p:sldId id="5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var, James" initials="KJ" lastIdx="6" clrIdx="0">
    <p:extLst>
      <p:ext uri="{19B8F6BF-5375-455C-9EA6-DF929625EA0E}">
        <p15:presenceInfo xmlns:p15="http://schemas.microsoft.com/office/powerpoint/2012/main" userId="S-1-5-21-1120367096-779962018-1349916565-4334021" providerId="AD"/>
      </p:ext>
    </p:extLst>
  </p:cmAuthor>
  <p:cmAuthor id="2" name="Silvestri Dobrovolny, Chiara" initials="SDC" lastIdx="4" clrIdx="1">
    <p:extLst>
      <p:ext uri="{19B8F6BF-5375-455C-9EA6-DF929625EA0E}">
        <p15:presenceInfo xmlns:p15="http://schemas.microsoft.com/office/powerpoint/2012/main" userId="S-1-5-21-1120367096-779962018-1349916565-4317998" providerId="AD"/>
      </p:ext>
    </p:extLst>
  </p:cmAuthor>
  <p:cmAuthor id="3" name="Moran, Sana" initials="MS" lastIdx="6" clrIdx="2">
    <p:extLst>
      <p:ext uri="{19B8F6BF-5375-455C-9EA6-DF929625EA0E}">
        <p15:presenceInfo xmlns:p15="http://schemas.microsoft.com/office/powerpoint/2012/main" userId="S-1-5-21-1120367096-779962018-1349916565-4338656" providerId="AD"/>
      </p:ext>
    </p:extLst>
  </p:cmAuthor>
  <p:cmAuthor id="4" name="Cakalli, Sofokli" initials="CS" lastIdx="1" clrIdx="3">
    <p:extLst>
      <p:ext uri="{19B8F6BF-5375-455C-9EA6-DF929625EA0E}">
        <p15:presenceInfo xmlns:p15="http://schemas.microsoft.com/office/powerpoint/2012/main" userId="S::s-cakalli@tti.tamu.edu::a2dfa7f4-6cd4-4370-b89c-ac16077635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800000"/>
    <a:srgbClr val="0808C2"/>
    <a:srgbClr val="4C0000"/>
    <a:srgbClr val="2E0000"/>
    <a:srgbClr val="4B77B6"/>
    <a:srgbClr val="8FA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0843" autoAdjust="0"/>
  </p:normalViewPr>
  <p:slideViewPr>
    <p:cSldViewPr>
      <p:cViewPr varScale="1">
        <p:scale>
          <a:sx n="60" d="100"/>
          <a:sy n="60" d="100"/>
        </p:scale>
        <p:origin x="732"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jpg"/><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image" Target="../media/image1.jpg"/><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8162E-92F2-4E92-9728-39563FF5181F}"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3AD92AFA-B8F9-4051-8064-091577E9851E}">
      <dgm:prSet phldrT="[Text]"/>
      <dgm:spPr>
        <a:blipFill dpi="0" rotWithShape="0">
          <a:blip xmlns:r="http://schemas.openxmlformats.org/officeDocument/2006/relationships" r:embed="rId1"/>
          <a:srcRect/>
          <a:stretch>
            <a:fillRect l="-62940" t="-18900" r="-12743" b="-18900"/>
          </a:stretch>
        </a:blipFill>
        <a:ln>
          <a:solidFill>
            <a:srgbClr val="F9FBFD">
              <a:alpha val="65098"/>
            </a:srgbClr>
          </a:solidFill>
        </a:ln>
      </dgm:spPr>
      <dgm:t>
        <a:bodyPr/>
        <a:lstStyle/>
        <a:p>
          <a:r>
            <a:rPr lang="en-US"/>
            <a:t> </a:t>
          </a:r>
        </a:p>
      </dgm:t>
    </dgm:pt>
    <dgm:pt modelId="{16A10423-1C4F-4A45-9EFF-20391DCB42F5}" type="parTrans" cxnId="{BA52DD1E-97EE-4DDC-A66D-39F2346F1A99}">
      <dgm:prSet/>
      <dgm:spPr/>
      <dgm:t>
        <a:bodyPr/>
        <a:lstStyle/>
        <a:p>
          <a:endParaRPr lang="en-US"/>
        </a:p>
      </dgm:t>
    </dgm:pt>
    <dgm:pt modelId="{DA85C19C-1DE3-476A-98E1-A84875A3D51C}" type="sibTrans" cxnId="{BA52DD1E-97EE-4DDC-A66D-39F2346F1A99}">
      <dgm:prSet/>
      <dgm:spPr/>
      <dgm:t>
        <a:bodyPr/>
        <a:lstStyle/>
        <a:p>
          <a:endParaRPr lang="en-US"/>
        </a:p>
      </dgm:t>
    </dgm:pt>
    <dgm:pt modelId="{0D8EF6F4-93F6-4766-B70A-F618F282D647}">
      <dgm:prSet phldrT="[Text]"/>
      <dgm:spPr>
        <a:blipFill dpi="0" rotWithShape="0">
          <a:blip xmlns:r="http://schemas.openxmlformats.org/officeDocument/2006/relationships" r:embed="rId2"/>
          <a:srcRect/>
          <a:stretch>
            <a:fillRect l="-30000" t="-2747" r="-30000" b="-17253"/>
          </a:stretch>
        </a:blipFill>
        <a:ln>
          <a:solidFill>
            <a:srgbClr val="F9FBFD">
              <a:alpha val="65098"/>
            </a:srgbClr>
          </a:solidFill>
        </a:ln>
      </dgm:spPr>
      <dgm:t>
        <a:bodyPr/>
        <a:lstStyle/>
        <a:p>
          <a:r>
            <a:rPr lang="en-US"/>
            <a:t> </a:t>
          </a:r>
        </a:p>
      </dgm:t>
    </dgm:pt>
    <dgm:pt modelId="{9A5AFA19-6BB5-4B82-A6DC-3679D55A0A1A}" type="parTrans" cxnId="{8F6E6871-1A98-4474-9320-5588AFBAD5FF}">
      <dgm:prSet/>
      <dgm:spPr/>
      <dgm:t>
        <a:bodyPr/>
        <a:lstStyle/>
        <a:p>
          <a:endParaRPr lang="en-US"/>
        </a:p>
      </dgm:t>
    </dgm:pt>
    <dgm:pt modelId="{2C3FC93C-415A-4D5E-91A2-7F06EE3BF7D0}" type="sibTrans" cxnId="{8F6E6871-1A98-4474-9320-5588AFBAD5FF}">
      <dgm:prSet/>
      <dgm:spPr/>
      <dgm:t>
        <a:bodyPr/>
        <a:lstStyle/>
        <a:p>
          <a:endParaRPr lang="en-US"/>
        </a:p>
      </dgm:t>
    </dgm:pt>
    <dgm:pt modelId="{C9E857D3-1A40-47C0-9F5E-FC1344D275B2}">
      <dgm:prSet phldrT="[Text]"/>
      <dgm:spPr>
        <a:blipFill dpi="0" rotWithShape="1">
          <a:blip xmlns:r="http://schemas.openxmlformats.org/officeDocument/2006/relationships" r:embed="rId3"/>
          <a:srcRect/>
          <a:stretch>
            <a:fillRect l="-12744" t="-22526" r="-50390" b="-22526"/>
          </a:stretch>
        </a:blipFill>
        <a:ln>
          <a:solidFill>
            <a:srgbClr val="F9FBFD">
              <a:alpha val="65098"/>
            </a:srgbClr>
          </a:solidFill>
        </a:ln>
      </dgm:spPr>
      <dgm:t>
        <a:bodyPr/>
        <a:lstStyle/>
        <a:p>
          <a:r>
            <a:rPr lang="en-US"/>
            <a:t> </a:t>
          </a:r>
        </a:p>
      </dgm:t>
    </dgm:pt>
    <dgm:pt modelId="{98C27EEA-3DE7-4067-B63C-ED61BC5306B4}" type="parTrans" cxnId="{52179D9A-0988-4F81-9097-73EEF9280EC5}">
      <dgm:prSet/>
      <dgm:spPr/>
      <dgm:t>
        <a:bodyPr/>
        <a:lstStyle/>
        <a:p>
          <a:endParaRPr lang="en-US"/>
        </a:p>
      </dgm:t>
    </dgm:pt>
    <dgm:pt modelId="{5BA45494-02FA-447A-AC18-80F829EF8B11}" type="sibTrans" cxnId="{52179D9A-0988-4F81-9097-73EEF9280EC5}">
      <dgm:prSet/>
      <dgm:spPr/>
      <dgm:t>
        <a:bodyPr/>
        <a:lstStyle/>
        <a:p>
          <a:endParaRPr lang="en-US"/>
        </a:p>
      </dgm:t>
    </dgm:pt>
    <dgm:pt modelId="{9DB2EF35-662D-4200-9745-A56CA6B401ED}">
      <dgm:prSet phldrT="[Text]"/>
      <dgm:spPr>
        <a:blipFill dpi="0" rotWithShape="1">
          <a:blip xmlns:r="http://schemas.openxmlformats.org/officeDocument/2006/relationships" r:embed="rId4"/>
          <a:srcRect/>
          <a:stretch>
            <a:fillRect l="-50391" t="-33405" r="-25292" b="-18901"/>
          </a:stretch>
        </a:blipFill>
        <a:ln>
          <a:solidFill>
            <a:srgbClr val="F9FBFD">
              <a:alpha val="65098"/>
            </a:srgbClr>
          </a:solidFill>
        </a:ln>
      </dgm:spPr>
      <dgm:t>
        <a:bodyPr/>
        <a:lstStyle/>
        <a:p>
          <a:r>
            <a:rPr lang="en-US"/>
            <a:t> </a:t>
          </a:r>
        </a:p>
      </dgm:t>
    </dgm:pt>
    <dgm:pt modelId="{5ACD835B-19A0-4D70-86EF-F72BB29403BD}" type="parTrans" cxnId="{A09347F5-C076-4FB8-A2D3-DB78E198487E}">
      <dgm:prSet/>
      <dgm:spPr/>
      <dgm:t>
        <a:bodyPr/>
        <a:lstStyle/>
        <a:p>
          <a:endParaRPr lang="en-US"/>
        </a:p>
      </dgm:t>
    </dgm:pt>
    <dgm:pt modelId="{B4864A0D-2210-4E91-A34D-E53CC0EFF844}" type="sibTrans" cxnId="{A09347F5-C076-4FB8-A2D3-DB78E198487E}">
      <dgm:prSet/>
      <dgm:spPr/>
      <dgm:t>
        <a:bodyPr/>
        <a:lstStyle/>
        <a:p>
          <a:endParaRPr lang="en-US"/>
        </a:p>
      </dgm:t>
    </dgm:pt>
    <dgm:pt modelId="{DC09415B-37B2-4E69-A9AD-A851C189A0AD}">
      <dgm:prSet phldrT="[Text]"/>
      <dgm:spPr>
        <a:blipFill dpi="0" rotWithShape="0">
          <a:blip xmlns:r="http://schemas.openxmlformats.org/officeDocument/2006/relationships" r:embed="rId5"/>
          <a:srcRect/>
          <a:stretch>
            <a:fillRect l="-59803" t="-8022" r="-9607" b="-37031"/>
          </a:stretch>
        </a:blipFill>
        <a:ln>
          <a:solidFill>
            <a:srgbClr val="F9FBFD">
              <a:alpha val="65098"/>
            </a:srgbClr>
          </a:solidFill>
        </a:ln>
      </dgm:spPr>
      <dgm:t>
        <a:bodyPr/>
        <a:lstStyle/>
        <a:p>
          <a:r>
            <a:rPr lang="en-US"/>
            <a:t> </a:t>
          </a:r>
        </a:p>
      </dgm:t>
    </dgm:pt>
    <dgm:pt modelId="{1E52FBDB-CDD8-4C0D-A4EB-AA02274D08C1}" type="parTrans" cxnId="{07964170-EBD3-4E8A-AC4A-C99D259DD795}">
      <dgm:prSet/>
      <dgm:spPr/>
      <dgm:t>
        <a:bodyPr/>
        <a:lstStyle/>
        <a:p>
          <a:endParaRPr lang="en-US"/>
        </a:p>
      </dgm:t>
    </dgm:pt>
    <dgm:pt modelId="{33123B35-6504-49D3-8C96-C55417E5F416}" type="sibTrans" cxnId="{07964170-EBD3-4E8A-AC4A-C99D259DD795}">
      <dgm:prSet/>
      <dgm:spPr/>
      <dgm:t>
        <a:bodyPr/>
        <a:lstStyle/>
        <a:p>
          <a:endParaRPr lang="en-US"/>
        </a:p>
      </dgm:t>
    </dgm:pt>
    <dgm:pt modelId="{C9DF87B4-5422-4EE9-A050-5F8FD61613CE}">
      <dgm:prSet phldrT="[Text]"/>
      <dgm:spPr>
        <a:blipFill dpi="0" rotWithShape="1">
          <a:blip xmlns:r="http://schemas.openxmlformats.org/officeDocument/2006/relationships" r:embed="rId6"/>
          <a:srcRect/>
          <a:stretch>
            <a:fillRect l="-20000" r="-20000"/>
          </a:stretch>
        </a:blipFill>
        <a:ln>
          <a:solidFill>
            <a:srgbClr val="F9FBFD">
              <a:alpha val="65098"/>
            </a:srgbClr>
          </a:solidFill>
        </a:ln>
      </dgm:spPr>
      <dgm:t>
        <a:bodyPr/>
        <a:lstStyle/>
        <a:p>
          <a:r>
            <a:rPr lang="en-US"/>
            <a:t> </a:t>
          </a:r>
        </a:p>
      </dgm:t>
    </dgm:pt>
    <dgm:pt modelId="{16748346-3B41-4E5E-B6FF-92DA7248F2DD}" type="sibTrans" cxnId="{1337885E-6501-40B4-A34A-581482A854B3}">
      <dgm:prSet/>
      <dgm:spPr/>
      <dgm:t>
        <a:bodyPr/>
        <a:lstStyle/>
        <a:p>
          <a:endParaRPr lang="en-US"/>
        </a:p>
      </dgm:t>
    </dgm:pt>
    <dgm:pt modelId="{F353A661-D0C8-4519-A265-1CBE741B8F8D}" type="parTrans" cxnId="{1337885E-6501-40B4-A34A-581482A854B3}">
      <dgm:prSet/>
      <dgm:spPr/>
      <dgm:t>
        <a:bodyPr/>
        <a:lstStyle/>
        <a:p>
          <a:endParaRPr lang="en-US"/>
        </a:p>
      </dgm:t>
    </dgm:pt>
    <dgm:pt modelId="{4476A887-7168-4F36-8FA2-0ED8A2E477CA}">
      <dgm:prSet phldrT="[Text]" custT="1"/>
      <dgm:spPr>
        <a:solidFill>
          <a:srgbClr val="DDDDDD">
            <a:alpha val="60000"/>
          </a:srgbClr>
        </a:solidFill>
        <a:ln>
          <a:noFill/>
        </a:ln>
      </dgm:spPr>
      <dgm:t>
        <a:bodyPr/>
        <a:lstStyle/>
        <a:p>
          <a:pPr>
            <a:lnSpc>
              <a:spcPct val="100000"/>
            </a:lnSpc>
            <a:spcAft>
              <a:spcPts val="0"/>
            </a:spcAft>
          </a:pPr>
          <a:r>
            <a:rPr lang="en-US" sz="2800" b="1" dirty="0">
              <a:solidFill>
                <a:schemeClr val="tx1"/>
              </a:solidFill>
              <a:latin typeface="+mn-lt"/>
              <a:cs typeface="Arial" panose="020B0604020202020204" pitchFamily="34" charset="0"/>
            </a:rPr>
            <a:t>NCHRP Project 22-38</a:t>
          </a:r>
        </a:p>
      </dgm:t>
    </dgm:pt>
    <dgm:pt modelId="{34953D84-328D-48CD-925D-E97814A149F9}" type="sibTrans" cxnId="{5B595467-FE3C-486B-AC0C-DCF8C343C948}">
      <dgm:prSet/>
      <dgm:spPr/>
      <dgm:t>
        <a:bodyPr/>
        <a:lstStyle/>
        <a:p>
          <a:endParaRPr lang="en-US"/>
        </a:p>
      </dgm:t>
    </dgm:pt>
    <dgm:pt modelId="{EAF4E4B7-A965-48ED-A478-219FD44061C0}" type="parTrans" cxnId="{5B595467-FE3C-486B-AC0C-DCF8C343C948}">
      <dgm:prSet/>
      <dgm:spPr/>
      <dgm:t>
        <a:bodyPr/>
        <a:lstStyle/>
        <a:p>
          <a:endParaRPr lang="en-US"/>
        </a:p>
      </dgm:t>
    </dgm:pt>
    <dgm:pt modelId="{8A6C15D0-BCBA-43FB-8A9A-B3A80A3C6932}" type="pres">
      <dgm:prSet presAssocID="{9468162E-92F2-4E92-9728-39563FF5181F}" presName="Name0" presStyleCnt="0">
        <dgm:presLayoutVars>
          <dgm:chMax val="1"/>
          <dgm:chPref val="1"/>
          <dgm:dir/>
          <dgm:animOne val="branch"/>
          <dgm:animLvl val="lvl"/>
        </dgm:presLayoutVars>
      </dgm:prSet>
      <dgm:spPr/>
    </dgm:pt>
    <dgm:pt modelId="{ACE3EB3F-2B6A-4216-8FCB-994E485DE2EF}" type="pres">
      <dgm:prSet presAssocID="{4476A887-7168-4F36-8FA2-0ED8A2E477CA}" presName="Parent" presStyleLbl="node0" presStyleIdx="0" presStyleCnt="1" custScaleX="96789" custScaleY="110844" custLinFactNeighborX="4285">
        <dgm:presLayoutVars>
          <dgm:chMax val="6"/>
          <dgm:chPref val="6"/>
        </dgm:presLayoutVars>
      </dgm:prSet>
      <dgm:spPr/>
    </dgm:pt>
    <dgm:pt modelId="{4F438936-8050-43A4-A676-9761B0026433}" type="pres">
      <dgm:prSet presAssocID="{3AD92AFA-B8F9-4051-8064-091577E9851E}" presName="Accent1" presStyleCnt="0"/>
      <dgm:spPr/>
    </dgm:pt>
    <dgm:pt modelId="{0B8766CB-15F9-4629-9CEF-045164F8B63A}" type="pres">
      <dgm:prSet presAssocID="{3AD92AFA-B8F9-4051-8064-091577E9851E}" presName="Accent" presStyleLbl="bgShp" presStyleIdx="0" presStyleCnt="6"/>
      <dgm:spPr/>
    </dgm:pt>
    <dgm:pt modelId="{4534C0BA-DC6C-45D4-9382-1CCFB2506AF6}" type="pres">
      <dgm:prSet presAssocID="{3AD92AFA-B8F9-4051-8064-091577E9851E}" presName="Child1" presStyleLbl="node1" presStyleIdx="0" presStyleCnt="6" custLinFactNeighborX="6293" custLinFactNeighborY="-32">
        <dgm:presLayoutVars>
          <dgm:chMax val="0"/>
          <dgm:chPref val="0"/>
          <dgm:bulletEnabled val="1"/>
        </dgm:presLayoutVars>
      </dgm:prSet>
      <dgm:spPr/>
    </dgm:pt>
    <dgm:pt modelId="{2B7E840D-C5EA-42CC-A46C-C272CDEF4CCC}" type="pres">
      <dgm:prSet presAssocID="{0D8EF6F4-93F6-4766-B70A-F618F282D647}" presName="Accent2" presStyleCnt="0"/>
      <dgm:spPr/>
    </dgm:pt>
    <dgm:pt modelId="{0E5E714C-292E-480A-B3A4-48050C404567}" type="pres">
      <dgm:prSet presAssocID="{0D8EF6F4-93F6-4766-B70A-F618F282D647}" presName="Accent" presStyleLbl="bgShp" presStyleIdx="1" presStyleCnt="6" custLinFactX="100000" custLinFactY="49484" custLinFactNeighborX="192277" custLinFactNeighborY="100000"/>
      <dgm:spPr>
        <a:noFill/>
      </dgm:spPr>
    </dgm:pt>
    <dgm:pt modelId="{FE0D7386-4CBA-4B22-84B4-AF70A2D87051}" type="pres">
      <dgm:prSet presAssocID="{0D8EF6F4-93F6-4766-B70A-F618F282D647}" presName="Child2" presStyleLbl="node1" presStyleIdx="1" presStyleCnt="6" custLinFactNeighborX="-3044" custLinFactNeighborY="-1651">
        <dgm:presLayoutVars>
          <dgm:chMax val="0"/>
          <dgm:chPref val="0"/>
          <dgm:bulletEnabled val="1"/>
        </dgm:presLayoutVars>
      </dgm:prSet>
      <dgm:spPr/>
    </dgm:pt>
    <dgm:pt modelId="{166290F6-3F1A-431E-A206-AFA9436968DC}" type="pres">
      <dgm:prSet presAssocID="{C9DF87B4-5422-4EE9-A050-5F8FD61613CE}" presName="Accent3" presStyleCnt="0"/>
      <dgm:spPr/>
    </dgm:pt>
    <dgm:pt modelId="{F03F1B90-B807-480E-978D-EE70D17FD814}" type="pres">
      <dgm:prSet presAssocID="{C9DF87B4-5422-4EE9-A050-5F8FD61613CE}" presName="Accent" presStyleLbl="bgShp" presStyleIdx="2" presStyleCnt="6" custLinFactX="84531" custLinFactNeighborX="100000" custLinFactNeighborY="91990"/>
      <dgm:spPr>
        <a:noFill/>
      </dgm:spPr>
    </dgm:pt>
    <dgm:pt modelId="{9CCC1621-6FB4-46F2-84B5-93F798953E40}" type="pres">
      <dgm:prSet presAssocID="{C9DF87B4-5422-4EE9-A050-5F8FD61613CE}" presName="Child3" presStyleLbl="node1" presStyleIdx="2" presStyleCnt="6" custLinFactNeighborX="-347" custLinFactNeighborY="-6196">
        <dgm:presLayoutVars>
          <dgm:chMax val="0"/>
          <dgm:chPref val="0"/>
          <dgm:bulletEnabled val="1"/>
        </dgm:presLayoutVars>
      </dgm:prSet>
      <dgm:spPr/>
    </dgm:pt>
    <dgm:pt modelId="{DBED19A8-9054-46DD-9808-00DC73378D66}" type="pres">
      <dgm:prSet presAssocID="{C9E857D3-1A40-47C0-9F5E-FC1344D275B2}" presName="Accent4" presStyleCnt="0"/>
      <dgm:spPr/>
    </dgm:pt>
    <dgm:pt modelId="{60A782AF-F8DB-4544-A171-134AF8EE56C6}" type="pres">
      <dgm:prSet presAssocID="{C9E857D3-1A40-47C0-9F5E-FC1344D275B2}" presName="Accent" presStyleLbl="bgShp" presStyleIdx="3" presStyleCnt="6" custLinFactX="107139" custLinFactY="2052" custLinFactNeighborX="200000" custLinFactNeighborY="100000"/>
      <dgm:spPr>
        <a:noFill/>
      </dgm:spPr>
    </dgm:pt>
    <dgm:pt modelId="{0466964D-F8DA-4A37-B1C5-749AD740E6CE}" type="pres">
      <dgm:prSet presAssocID="{C9E857D3-1A40-47C0-9F5E-FC1344D275B2}" presName="Child4" presStyleLbl="node1" presStyleIdx="3" presStyleCnt="6" custLinFactNeighborX="5609" custLinFactNeighborY="-8787">
        <dgm:presLayoutVars>
          <dgm:chMax val="0"/>
          <dgm:chPref val="0"/>
          <dgm:bulletEnabled val="1"/>
        </dgm:presLayoutVars>
      </dgm:prSet>
      <dgm:spPr/>
    </dgm:pt>
    <dgm:pt modelId="{33F58735-FBAC-4D87-AE51-EAA9814623B7}" type="pres">
      <dgm:prSet presAssocID="{9DB2EF35-662D-4200-9745-A56CA6B401ED}" presName="Accent5" presStyleCnt="0"/>
      <dgm:spPr/>
    </dgm:pt>
    <dgm:pt modelId="{969673EC-2ADF-49C1-8065-8F7588F97C1C}" type="pres">
      <dgm:prSet presAssocID="{9DB2EF35-662D-4200-9745-A56CA6B401ED}" presName="Accent" presStyleLbl="bgShp" presStyleIdx="4" presStyleCnt="6" custLinFactX="207770" custLinFactY="-136339" custLinFactNeighborX="300000" custLinFactNeighborY="-200000"/>
      <dgm:spPr>
        <a:noFill/>
      </dgm:spPr>
    </dgm:pt>
    <dgm:pt modelId="{8D49DA3C-86D4-471B-9596-31D3FC9616E5}" type="pres">
      <dgm:prSet presAssocID="{9DB2EF35-662D-4200-9745-A56CA6B401ED}" presName="Child5" presStyleLbl="node1" presStyleIdx="4" presStyleCnt="6" custLinFactNeighborX="7038" custLinFactNeighborY="-5524">
        <dgm:presLayoutVars>
          <dgm:chMax val="0"/>
          <dgm:chPref val="0"/>
          <dgm:bulletEnabled val="1"/>
        </dgm:presLayoutVars>
      </dgm:prSet>
      <dgm:spPr/>
    </dgm:pt>
    <dgm:pt modelId="{720159CA-4C5F-4D4E-80B1-A169B1907E10}" type="pres">
      <dgm:prSet presAssocID="{DC09415B-37B2-4E69-A9AD-A851C189A0AD}" presName="Accent6" presStyleCnt="0"/>
      <dgm:spPr/>
    </dgm:pt>
    <dgm:pt modelId="{4CA3091B-4A78-4A50-9BB4-920FAD5D6FD5}" type="pres">
      <dgm:prSet presAssocID="{DC09415B-37B2-4E69-A9AD-A851C189A0AD}" presName="Accent" presStyleLbl="bgShp" presStyleIdx="5" presStyleCnt="6" custLinFactX="300000" custLinFactNeighborX="340286" custLinFactNeighborY="-2875"/>
      <dgm:spPr>
        <a:noFill/>
      </dgm:spPr>
    </dgm:pt>
    <dgm:pt modelId="{9EECC49E-02F5-43A2-BAFD-82D597F0CBAC}" type="pres">
      <dgm:prSet presAssocID="{DC09415B-37B2-4E69-A9AD-A851C189A0AD}" presName="Child6" presStyleLbl="node1" presStyleIdx="5" presStyleCnt="6" custLinFactNeighborX="7038" custLinFactNeighborY="-5449">
        <dgm:presLayoutVars>
          <dgm:chMax val="0"/>
          <dgm:chPref val="0"/>
          <dgm:bulletEnabled val="1"/>
        </dgm:presLayoutVars>
      </dgm:prSet>
      <dgm:spPr/>
    </dgm:pt>
  </dgm:ptLst>
  <dgm:cxnLst>
    <dgm:cxn modelId="{85A3010E-1B19-49FA-B5AD-95DCCFBADE95}" type="presOf" srcId="{9DB2EF35-662D-4200-9745-A56CA6B401ED}" destId="{8D49DA3C-86D4-471B-9596-31D3FC9616E5}" srcOrd="0" destOrd="0" presId="urn:microsoft.com/office/officeart/2011/layout/HexagonRadial"/>
    <dgm:cxn modelId="{BA52DD1E-97EE-4DDC-A66D-39F2346F1A99}" srcId="{4476A887-7168-4F36-8FA2-0ED8A2E477CA}" destId="{3AD92AFA-B8F9-4051-8064-091577E9851E}" srcOrd="0" destOrd="0" parTransId="{16A10423-1C4F-4A45-9EFF-20391DCB42F5}" sibTransId="{DA85C19C-1DE3-476A-98E1-A84875A3D51C}"/>
    <dgm:cxn modelId="{1337885E-6501-40B4-A34A-581482A854B3}" srcId="{4476A887-7168-4F36-8FA2-0ED8A2E477CA}" destId="{C9DF87B4-5422-4EE9-A050-5F8FD61613CE}" srcOrd="2" destOrd="0" parTransId="{F353A661-D0C8-4519-A265-1CBE741B8F8D}" sibTransId="{16748346-3B41-4E5E-B6FF-92DA7248F2DD}"/>
    <dgm:cxn modelId="{5B595467-FE3C-486B-AC0C-DCF8C343C948}" srcId="{9468162E-92F2-4E92-9728-39563FF5181F}" destId="{4476A887-7168-4F36-8FA2-0ED8A2E477CA}" srcOrd="0" destOrd="0" parTransId="{EAF4E4B7-A965-48ED-A478-219FD44061C0}" sibTransId="{34953D84-328D-48CD-925D-E97814A149F9}"/>
    <dgm:cxn modelId="{2CD1424B-F933-4488-974C-BD0A0C8AF302}" type="presOf" srcId="{3AD92AFA-B8F9-4051-8064-091577E9851E}" destId="{4534C0BA-DC6C-45D4-9382-1CCFB2506AF6}" srcOrd="0" destOrd="0" presId="urn:microsoft.com/office/officeart/2011/layout/HexagonRadial"/>
    <dgm:cxn modelId="{07964170-EBD3-4E8A-AC4A-C99D259DD795}" srcId="{4476A887-7168-4F36-8FA2-0ED8A2E477CA}" destId="{DC09415B-37B2-4E69-A9AD-A851C189A0AD}" srcOrd="5" destOrd="0" parTransId="{1E52FBDB-CDD8-4C0D-A4EB-AA02274D08C1}" sibTransId="{33123B35-6504-49D3-8C96-C55417E5F416}"/>
    <dgm:cxn modelId="{8F6E6871-1A98-4474-9320-5588AFBAD5FF}" srcId="{4476A887-7168-4F36-8FA2-0ED8A2E477CA}" destId="{0D8EF6F4-93F6-4766-B70A-F618F282D647}" srcOrd="1" destOrd="0" parTransId="{9A5AFA19-6BB5-4B82-A6DC-3679D55A0A1A}" sibTransId="{2C3FC93C-415A-4D5E-91A2-7F06EE3BF7D0}"/>
    <dgm:cxn modelId="{C7552577-DCBA-469C-8928-F38BA0CF349F}" type="presOf" srcId="{4476A887-7168-4F36-8FA2-0ED8A2E477CA}" destId="{ACE3EB3F-2B6A-4216-8FCB-994E485DE2EF}" srcOrd="0" destOrd="0" presId="urn:microsoft.com/office/officeart/2011/layout/HexagonRadial"/>
    <dgm:cxn modelId="{D21D1C8D-2194-4E51-9C1E-CA5EDAD38953}" type="presOf" srcId="{C9DF87B4-5422-4EE9-A050-5F8FD61613CE}" destId="{9CCC1621-6FB4-46F2-84B5-93F798953E40}" srcOrd="0" destOrd="0" presId="urn:microsoft.com/office/officeart/2011/layout/HexagonRadial"/>
    <dgm:cxn modelId="{52179D9A-0988-4F81-9097-73EEF9280EC5}" srcId="{4476A887-7168-4F36-8FA2-0ED8A2E477CA}" destId="{C9E857D3-1A40-47C0-9F5E-FC1344D275B2}" srcOrd="3" destOrd="0" parTransId="{98C27EEA-3DE7-4067-B63C-ED61BC5306B4}" sibTransId="{5BA45494-02FA-447A-AC18-80F829EF8B11}"/>
    <dgm:cxn modelId="{F5174FBF-0BB4-4B53-BF4C-B7507DFF3EAB}" type="presOf" srcId="{9468162E-92F2-4E92-9728-39563FF5181F}" destId="{8A6C15D0-BCBA-43FB-8A9A-B3A80A3C6932}" srcOrd="0" destOrd="0" presId="urn:microsoft.com/office/officeart/2011/layout/HexagonRadial"/>
    <dgm:cxn modelId="{4A4160CE-0711-452E-8635-9BAB87073C82}" type="presOf" srcId="{0D8EF6F4-93F6-4766-B70A-F618F282D647}" destId="{FE0D7386-4CBA-4B22-84B4-AF70A2D87051}" srcOrd="0" destOrd="0" presId="urn:microsoft.com/office/officeart/2011/layout/HexagonRadial"/>
    <dgm:cxn modelId="{C7AE3BE2-8FED-46FB-ACF1-9FDD3CCD4584}" type="presOf" srcId="{DC09415B-37B2-4E69-A9AD-A851C189A0AD}" destId="{9EECC49E-02F5-43A2-BAFD-82D597F0CBAC}" srcOrd="0" destOrd="0" presId="urn:microsoft.com/office/officeart/2011/layout/HexagonRadial"/>
    <dgm:cxn modelId="{987D0FEC-FEE9-4085-89CB-5CF1A3773700}" type="presOf" srcId="{C9E857D3-1A40-47C0-9F5E-FC1344D275B2}" destId="{0466964D-F8DA-4A37-B1C5-749AD740E6CE}" srcOrd="0" destOrd="0" presId="urn:microsoft.com/office/officeart/2011/layout/HexagonRadial"/>
    <dgm:cxn modelId="{A09347F5-C076-4FB8-A2D3-DB78E198487E}" srcId="{4476A887-7168-4F36-8FA2-0ED8A2E477CA}" destId="{9DB2EF35-662D-4200-9745-A56CA6B401ED}" srcOrd="4" destOrd="0" parTransId="{5ACD835B-19A0-4D70-86EF-F72BB29403BD}" sibTransId="{B4864A0D-2210-4E91-A34D-E53CC0EFF844}"/>
    <dgm:cxn modelId="{013339FB-79C5-4C4F-957F-9184071E17A4}" type="presParOf" srcId="{8A6C15D0-BCBA-43FB-8A9A-B3A80A3C6932}" destId="{ACE3EB3F-2B6A-4216-8FCB-994E485DE2EF}" srcOrd="0" destOrd="0" presId="urn:microsoft.com/office/officeart/2011/layout/HexagonRadial"/>
    <dgm:cxn modelId="{DC7BFAD5-C319-4201-82B6-0ABC6FC256F2}" type="presParOf" srcId="{8A6C15D0-BCBA-43FB-8A9A-B3A80A3C6932}" destId="{4F438936-8050-43A4-A676-9761B0026433}" srcOrd="1" destOrd="0" presId="urn:microsoft.com/office/officeart/2011/layout/HexagonRadial"/>
    <dgm:cxn modelId="{85DFB246-7862-4757-8AB9-60DB3574CF15}" type="presParOf" srcId="{4F438936-8050-43A4-A676-9761B0026433}" destId="{0B8766CB-15F9-4629-9CEF-045164F8B63A}" srcOrd="0" destOrd="0" presId="urn:microsoft.com/office/officeart/2011/layout/HexagonRadial"/>
    <dgm:cxn modelId="{DF79283F-2EFA-4933-A0DA-776D99F60B9A}" type="presParOf" srcId="{8A6C15D0-BCBA-43FB-8A9A-B3A80A3C6932}" destId="{4534C0BA-DC6C-45D4-9382-1CCFB2506AF6}" srcOrd="2" destOrd="0" presId="urn:microsoft.com/office/officeart/2011/layout/HexagonRadial"/>
    <dgm:cxn modelId="{E2B31937-9EB1-4E41-9AE0-BA60D10052BD}" type="presParOf" srcId="{8A6C15D0-BCBA-43FB-8A9A-B3A80A3C6932}" destId="{2B7E840D-C5EA-42CC-A46C-C272CDEF4CCC}" srcOrd="3" destOrd="0" presId="urn:microsoft.com/office/officeart/2011/layout/HexagonRadial"/>
    <dgm:cxn modelId="{B49448B9-49EC-4CBC-99B3-51047C9AA0FC}" type="presParOf" srcId="{2B7E840D-C5EA-42CC-A46C-C272CDEF4CCC}" destId="{0E5E714C-292E-480A-B3A4-48050C404567}" srcOrd="0" destOrd="0" presId="urn:microsoft.com/office/officeart/2011/layout/HexagonRadial"/>
    <dgm:cxn modelId="{03E215C1-7DD9-462C-9B56-7B9BC1F804D6}" type="presParOf" srcId="{8A6C15D0-BCBA-43FB-8A9A-B3A80A3C6932}" destId="{FE0D7386-4CBA-4B22-84B4-AF70A2D87051}" srcOrd="4" destOrd="0" presId="urn:microsoft.com/office/officeart/2011/layout/HexagonRadial"/>
    <dgm:cxn modelId="{22E36A6D-5825-497D-8BF6-E098B1B5467C}" type="presParOf" srcId="{8A6C15D0-BCBA-43FB-8A9A-B3A80A3C6932}" destId="{166290F6-3F1A-431E-A206-AFA9436968DC}" srcOrd="5" destOrd="0" presId="urn:microsoft.com/office/officeart/2011/layout/HexagonRadial"/>
    <dgm:cxn modelId="{757C01EE-5075-4C1B-AE47-6C06099B109A}" type="presParOf" srcId="{166290F6-3F1A-431E-A206-AFA9436968DC}" destId="{F03F1B90-B807-480E-978D-EE70D17FD814}" srcOrd="0" destOrd="0" presId="urn:microsoft.com/office/officeart/2011/layout/HexagonRadial"/>
    <dgm:cxn modelId="{C748849C-3F5F-48E7-AF69-6D6F4F457BBD}" type="presParOf" srcId="{8A6C15D0-BCBA-43FB-8A9A-B3A80A3C6932}" destId="{9CCC1621-6FB4-46F2-84B5-93F798953E40}" srcOrd="6" destOrd="0" presId="urn:microsoft.com/office/officeart/2011/layout/HexagonRadial"/>
    <dgm:cxn modelId="{575334ED-978B-4DF7-8F2D-23E41160FBAC}" type="presParOf" srcId="{8A6C15D0-BCBA-43FB-8A9A-B3A80A3C6932}" destId="{DBED19A8-9054-46DD-9808-00DC73378D66}" srcOrd="7" destOrd="0" presId="urn:microsoft.com/office/officeart/2011/layout/HexagonRadial"/>
    <dgm:cxn modelId="{EDCA3E68-7008-43AB-988F-ED397454CC83}" type="presParOf" srcId="{DBED19A8-9054-46DD-9808-00DC73378D66}" destId="{60A782AF-F8DB-4544-A171-134AF8EE56C6}" srcOrd="0" destOrd="0" presId="urn:microsoft.com/office/officeart/2011/layout/HexagonRadial"/>
    <dgm:cxn modelId="{E6D08C62-1F81-438E-A415-02501FCDDC22}" type="presParOf" srcId="{8A6C15D0-BCBA-43FB-8A9A-B3A80A3C6932}" destId="{0466964D-F8DA-4A37-B1C5-749AD740E6CE}" srcOrd="8" destOrd="0" presId="urn:microsoft.com/office/officeart/2011/layout/HexagonRadial"/>
    <dgm:cxn modelId="{135A823F-789B-444F-B999-FEE5DC95597C}" type="presParOf" srcId="{8A6C15D0-BCBA-43FB-8A9A-B3A80A3C6932}" destId="{33F58735-FBAC-4D87-AE51-EAA9814623B7}" srcOrd="9" destOrd="0" presId="urn:microsoft.com/office/officeart/2011/layout/HexagonRadial"/>
    <dgm:cxn modelId="{164153BD-996F-4E42-9C8B-EB0F501CEF5F}" type="presParOf" srcId="{33F58735-FBAC-4D87-AE51-EAA9814623B7}" destId="{969673EC-2ADF-49C1-8065-8F7588F97C1C}" srcOrd="0" destOrd="0" presId="urn:microsoft.com/office/officeart/2011/layout/HexagonRadial"/>
    <dgm:cxn modelId="{1EDB4036-06DA-4230-95E6-110A1E4390E8}" type="presParOf" srcId="{8A6C15D0-BCBA-43FB-8A9A-B3A80A3C6932}" destId="{8D49DA3C-86D4-471B-9596-31D3FC9616E5}" srcOrd="10" destOrd="0" presId="urn:microsoft.com/office/officeart/2011/layout/HexagonRadial"/>
    <dgm:cxn modelId="{E249A414-2F76-4611-B586-DAF6595E4714}" type="presParOf" srcId="{8A6C15D0-BCBA-43FB-8A9A-B3A80A3C6932}" destId="{720159CA-4C5F-4D4E-80B1-A169B1907E10}" srcOrd="11" destOrd="0" presId="urn:microsoft.com/office/officeart/2011/layout/HexagonRadial"/>
    <dgm:cxn modelId="{ED06973E-ECA0-49C0-84C1-1F8119EE0683}" type="presParOf" srcId="{720159CA-4C5F-4D4E-80B1-A169B1907E10}" destId="{4CA3091B-4A78-4A50-9BB4-920FAD5D6FD5}" srcOrd="0" destOrd="0" presId="urn:microsoft.com/office/officeart/2011/layout/HexagonRadial"/>
    <dgm:cxn modelId="{4D5533C3-0915-4377-B342-EB80A7342995}" type="presParOf" srcId="{8A6C15D0-BCBA-43FB-8A9A-B3A80A3C6932}" destId="{9EECC49E-02F5-43A2-BAFD-82D597F0CBA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3EB3F-2B6A-4216-8FCB-994E485DE2EF}">
      <dsp:nvSpPr>
        <dsp:cNvPr id="0" name=""/>
        <dsp:cNvSpPr/>
      </dsp:nvSpPr>
      <dsp:spPr>
        <a:xfrm>
          <a:off x="2904573" y="1363882"/>
          <a:ext cx="1784258" cy="1767585"/>
        </a:xfrm>
        <a:prstGeom prst="hexagon">
          <a:avLst>
            <a:gd name="adj" fmla="val 28570"/>
            <a:gd name="vf" fmla="val 115470"/>
          </a:avLst>
        </a:prstGeom>
        <a:solidFill>
          <a:srgbClr val="DDDDDD">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ts val="0"/>
            </a:spcAft>
            <a:buNone/>
          </a:pPr>
          <a:r>
            <a:rPr lang="en-US" sz="2800" b="1" kern="1200" dirty="0">
              <a:solidFill>
                <a:schemeClr val="tx1"/>
              </a:solidFill>
              <a:latin typeface="+mn-lt"/>
              <a:cs typeface="Arial" panose="020B0604020202020204" pitchFamily="34" charset="0"/>
            </a:rPr>
            <a:t>NCHRP Project 22-38</a:t>
          </a:r>
        </a:p>
      </dsp:txBody>
      <dsp:txXfrm>
        <a:off x="3231417" y="1687671"/>
        <a:ext cx="1130570" cy="1120007"/>
      </dsp:txXfrm>
    </dsp:sp>
    <dsp:sp modelId="{0E5E714C-292E-480A-B3A4-48050C404567}">
      <dsp:nvSpPr>
        <dsp:cNvPr id="0" name=""/>
        <dsp:cNvSpPr/>
      </dsp:nvSpPr>
      <dsp:spPr>
        <a:xfrm>
          <a:off x="5983210" y="1583250"/>
          <a:ext cx="695528" cy="59929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4534C0BA-DC6C-45D4-9382-1CCFB2506AF6}">
      <dsp:nvSpPr>
        <dsp:cNvPr id="0" name=""/>
        <dsp:cNvSpPr/>
      </dsp:nvSpPr>
      <dsp:spPr>
        <a:xfrm>
          <a:off x="3060861" y="0"/>
          <a:ext cx="1510695" cy="1306929"/>
        </a:xfrm>
        <a:prstGeom prst="hexagon">
          <a:avLst>
            <a:gd name="adj" fmla="val 28570"/>
            <a:gd name="vf" fmla="val 115470"/>
          </a:avLst>
        </a:prstGeom>
        <a:blipFill dpi="0" rotWithShape="0">
          <a:blip xmlns:r="http://schemas.openxmlformats.org/officeDocument/2006/relationships" r:embed="rId1"/>
          <a:srcRect/>
          <a:stretch>
            <a:fillRect l="-62940" t="-18900" r="-12743" b="-18900"/>
          </a:stretch>
        </a:blipFill>
        <a:ln w="25400" cap="flat" cmpd="sng" algn="ctr">
          <a:solidFill>
            <a:srgbClr val="F9FBFD">
              <a:alpha val="6509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a:t> </a:t>
          </a:r>
        </a:p>
      </dsp:txBody>
      <dsp:txXfrm>
        <a:off x="3311215" y="216586"/>
        <a:ext cx="1009987" cy="873757"/>
      </dsp:txXfrm>
    </dsp:sp>
    <dsp:sp modelId="{F03F1B90-B807-480E-978D-EE70D17FD814}">
      <dsp:nvSpPr>
        <dsp:cNvPr id="0" name=""/>
        <dsp:cNvSpPr/>
      </dsp:nvSpPr>
      <dsp:spPr>
        <a:xfrm>
          <a:off x="6045542" y="2359048"/>
          <a:ext cx="695528" cy="59929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FE0D7386-4CBA-4B22-84B4-AF70A2D87051}">
      <dsp:nvSpPr>
        <dsp:cNvPr id="0" name=""/>
        <dsp:cNvSpPr/>
      </dsp:nvSpPr>
      <dsp:spPr>
        <a:xfrm>
          <a:off x="4305290" y="782271"/>
          <a:ext cx="1510695" cy="1306929"/>
        </a:xfrm>
        <a:prstGeom prst="hexagon">
          <a:avLst>
            <a:gd name="adj" fmla="val 28570"/>
            <a:gd name="vf" fmla="val 115470"/>
          </a:avLst>
        </a:prstGeom>
        <a:blipFill dpi="0" rotWithShape="0">
          <a:blip xmlns:r="http://schemas.openxmlformats.org/officeDocument/2006/relationships" r:embed="rId2"/>
          <a:srcRect/>
          <a:stretch>
            <a:fillRect l="-30000" t="-2747" r="-30000" b="-17253"/>
          </a:stretch>
        </a:blipFill>
        <a:ln w="25400" cap="flat" cmpd="sng" algn="ctr">
          <a:solidFill>
            <a:srgbClr val="F9FBFD">
              <a:alpha val="6509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a:t> </a:t>
          </a:r>
        </a:p>
      </dsp:txBody>
      <dsp:txXfrm>
        <a:off x="4555644" y="998857"/>
        <a:ext cx="1009987" cy="873757"/>
      </dsp:txXfrm>
    </dsp:sp>
    <dsp:sp modelId="{60A782AF-F8DB-4544-A171-134AF8EE56C6}">
      <dsp:nvSpPr>
        <dsp:cNvPr id="0" name=""/>
        <dsp:cNvSpPr/>
      </dsp:nvSpPr>
      <dsp:spPr>
        <a:xfrm>
          <a:off x="6334431" y="3684017"/>
          <a:ext cx="695528" cy="59929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9CCC1621-6FB4-46F2-84B5-93F798953E40}">
      <dsp:nvSpPr>
        <dsp:cNvPr id="0" name=""/>
        <dsp:cNvSpPr/>
      </dsp:nvSpPr>
      <dsp:spPr>
        <a:xfrm>
          <a:off x="4346034" y="2303145"/>
          <a:ext cx="1510695" cy="1306929"/>
        </a:xfrm>
        <a:prstGeom prst="hexagon">
          <a:avLst>
            <a:gd name="adj" fmla="val 28570"/>
            <a:gd name="vf" fmla="val 115470"/>
          </a:avLst>
        </a:prstGeom>
        <a:blipFill dpi="0" rotWithShape="1">
          <a:blip xmlns:r="http://schemas.openxmlformats.org/officeDocument/2006/relationships" r:embed="rId3"/>
          <a:srcRect/>
          <a:stretch>
            <a:fillRect l="-20000" r="-20000"/>
          </a:stretch>
        </a:blipFill>
        <a:ln w="25400" cap="flat" cmpd="sng" algn="ctr">
          <a:solidFill>
            <a:srgbClr val="F9FBFD">
              <a:alpha val="6509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a:t> </a:t>
          </a:r>
        </a:p>
      </dsp:txBody>
      <dsp:txXfrm>
        <a:off x="4596388" y="2519731"/>
        <a:ext cx="1009987" cy="873757"/>
      </dsp:txXfrm>
    </dsp:sp>
    <dsp:sp modelId="{969673EC-2ADF-49C1-8065-8F7588F97C1C}">
      <dsp:nvSpPr>
        <dsp:cNvPr id="0" name=""/>
        <dsp:cNvSpPr/>
      </dsp:nvSpPr>
      <dsp:spPr>
        <a:xfrm>
          <a:off x="6331102" y="1188060"/>
          <a:ext cx="695528" cy="59929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0466964D-F8DA-4A37-B1C5-749AD740E6CE}">
      <dsp:nvSpPr>
        <dsp:cNvPr id="0" name=""/>
        <dsp:cNvSpPr/>
      </dsp:nvSpPr>
      <dsp:spPr>
        <a:xfrm>
          <a:off x="3050528" y="3074031"/>
          <a:ext cx="1510695" cy="1306929"/>
        </a:xfrm>
        <a:prstGeom prst="hexagon">
          <a:avLst>
            <a:gd name="adj" fmla="val 28570"/>
            <a:gd name="vf" fmla="val 115470"/>
          </a:avLst>
        </a:prstGeom>
        <a:blipFill dpi="0" rotWithShape="1">
          <a:blip xmlns:r="http://schemas.openxmlformats.org/officeDocument/2006/relationships" r:embed="rId4"/>
          <a:srcRect/>
          <a:stretch>
            <a:fillRect l="-12744" t="-22526" r="-50390" b="-22526"/>
          </a:stretch>
        </a:blipFill>
        <a:ln w="25400" cap="flat" cmpd="sng" algn="ctr">
          <a:solidFill>
            <a:srgbClr val="F9FBFD">
              <a:alpha val="6509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a:t> </a:t>
          </a:r>
        </a:p>
      </dsp:txBody>
      <dsp:txXfrm>
        <a:off x="3300882" y="3290617"/>
        <a:ext cx="1009987" cy="873757"/>
      </dsp:txXfrm>
    </dsp:sp>
    <dsp:sp modelId="{4CA3091B-4A78-4A50-9BB4-920FAD5D6FD5}">
      <dsp:nvSpPr>
        <dsp:cNvPr id="0" name=""/>
        <dsp:cNvSpPr/>
      </dsp:nvSpPr>
      <dsp:spPr>
        <a:xfrm>
          <a:off x="6427759" y="2066573"/>
          <a:ext cx="695528" cy="59929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8D49DA3C-86D4-471B-9596-31D3FC9616E5}">
      <dsp:nvSpPr>
        <dsp:cNvPr id="0" name=""/>
        <dsp:cNvSpPr/>
      </dsp:nvSpPr>
      <dsp:spPr>
        <a:xfrm>
          <a:off x="1680200" y="2312827"/>
          <a:ext cx="1510695" cy="1306929"/>
        </a:xfrm>
        <a:prstGeom prst="hexagon">
          <a:avLst>
            <a:gd name="adj" fmla="val 28570"/>
            <a:gd name="vf" fmla="val 115470"/>
          </a:avLst>
        </a:prstGeom>
        <a:blipFill dpi="0" rotWithShape="1">
          <a:blip xmlns:r="http://schemas.openxmlformats.org/officeDocument/2006/relationships" r:embed="rId5"/>
          <a:srcRect/>
          <a:stretch>
            <a:fillRect l="-50391" t="-33405" r="-25292" b="-18901"/>
          </a:stretch>
        </a:blipFill>
        <a:ln w="25400" cap="flat" cmpd="sng" algn="ctr">
          <a:solidFill>
            <a:srgbClr val="F9FBFD">
              <a:alpha val="6509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a:t> </a:t>
          </a:r>
        </a:p>
      </dsp:txBody>
      <dsp:txXfrm>
        <a:off x="1930554" y="2529413"/>
        <a:ext cx="1009987" cy="873757"/>
      </dsp:txXfrm>
    </dsp:sp>
    <dsp:sp modelId="{9EECC49E-02F5-43A2-BAFD-82D597F0CBAC}">
      <dsp:nvSpPr>
        <dsp:cNvPr id="0" name=""/>
        <dsp:cNvSpPr/>
      </dsp:nvSpPr>
      <dsp:spPr>
        <a:xfrm>
          <a:off x="1680200" y="730836"/>
          <a:ext cx="1510695" cy="1306929"/>
        </a:xfrm>
        <a:prstGeom prst="hexagon">
          <a:avLst>
            <a:gd name="adj" fmla="val 28570"/>
            <a:gd name="vf" fmla="val 115470"/>
          </a:avLst>
        </a:prstGeom>
        <a:blipFill dpi="0" rotWithShape="0">
          <a:blip xmlns:r="http://schemas.openxmlformats.org/officeDocument/2006/relationships" r:embed="rId6"/>
          <a:srcRect/>
          <a:stretch>
            <a:fillRect l="-59803" t="-8022" r="-9607" b="-37031"/>
          </a:stretch>
        </a:blipFill>
        <a:ln w="25400" cap="flat" cmpd="sng" algn="ctr">
          <a:solidFill>
            <a:srgbClr val="F9FBFD">
              <a:alpha val="6509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en-US" sz="5200" kern="1200"/>
            <a:t> </a:t>
          </a:r>
        </a:p>
      </dsp:txBody>
      <dsp:txXfrm>
        <a:off x="1930554" y="947422"/>
        <a:ext cx="1009987" cy="87375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002C2-6942-4189-87BE-49B0795180CD}" type="datetimeFigureOut">
              <a:rPr lang="en-US" smtClean="0"/>
              <a:t>4/4/2024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1D614-7CD3-41B7-844C-80B5F1C38C87}" type="slidenum">
              <a:rPr lang="en-US" smtClean="0"/>
              <a:t>‹#›</a:t>
            </a:fld>
            <a:endParaRPr lang="en-US" dirty="0"/>
          </a:p>
        </p:txBody>
      </p:sp>
    </p:spTree>
    <p:extLst>
      <p:ext uri="{BB962C8B-B14F-4D97-AF65-F5344CB8AC3E}">
        <p14:creationId xmlns:p14="http://schemas.microsoft.com/office/powerpoint/2010/main" val="46194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1D614-7CD3-41B7-844C-80B5F1C38C87}" type="slidenum">
              <a:rPr lang="en-US" smtClean="0"/>
              <a:t>2</a:t>
            </a:fld>
            <a:endParaRPr lang="en-US" dirty="0"/>
          </a:p>
        </p:txBody>
      </p:sp>
    </p:spTree>
    <p:extLst>
      <p:ext uri="{BB962C8B-B14F-4D97-AF65-F5344CB8AC3E}">
        <p14:creationId xmlns:p14="http://schemas.microsoft.com/office/powerpoint/2010/main" val="44492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1D614-7CD3-41B7-844C-80B5F1C38C87}" type="slidenum">
              <a:rPr lang="en-US" smtClean="0"/>
              <a:t>3</a:t>
            </a:fld>
            <a:endParaRPr lang="en-US"/>
          </a:p>
        </p:txBody>
      </p:sp>
    </p:spTree>
    <p:extLst>
      <p:ext uri="{BB962C8B-B14F-4D97-AF65-F5344CB8AC3E}">
        <p14:creationId xmlns:p14="http://schemas.microsoft.com/office/powerpoint/2010/main" val="117341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800000"/>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177053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18B71-853A-41B9-873A-9E3FFEC42F4C}"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238803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18B71-853A-41B9-873A-9E3FFEC42F4C}"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258908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F18B71-853A-41B9-873A-9E3FFEC42F4C}"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241316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18B71-853A-41B9-873A-9E3FFEC42F4C}"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266175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18B71-853A-41B9-873A-9E3FFEC42F4C}"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358629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18B71-853A-41B9-873A-9E3FFEC42F4C}"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354472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8B71-853A-41B9-873A-9E3FFEC42F4C}"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1504435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F18B71-853A-41B9-873A-9E3FFEC42F4C}"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327291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F18B71-853A-41B9-873A-9E3FFEC42F4C}"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185190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18B71-853A-41B9-873A-9E3FFEC42F4C}"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166565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11200" y="1295400"/>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4243310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18B71-853A-41B9-873A-9E3FFEC42F4C}"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DA87A-D106-4059-8117-EA07DDBCF177}" type="slidenum">
              <a:rPr lang="en-US" smtClean="0"/>
              <a:t>‹#›</a:t>
            </a:fld>
            <a:endParaRPr lang="en-US"/>
          </a:p>
        </p:txBody>
      </p:sp>
    </p:spTree>
    <p:extLst>
      <p:ext uri="{BB962C8B-B14F-4D97-AF65-F5344CB8AC3E}">
        <p14:creationId xmlns:p14="http://schemas.microsoft.com/office/powerpoint/2010/main" val="393449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2954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221619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167470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161622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272231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217349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424926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12192000" cy="533400"/>
          </a:xfrm>
          <a:prstGeom prst="rect">
            <a:avLst/>
          </a:prstGeom>
          <a:gradFill>
            <a:gsLst>
              <a:gs pos="0">
                <a:srgbClr val="500000"/>
              </a:gs>
              <a:gs pos="45000">
                <a:srgbClr val="4C0000"/>
              </a:gs>
              <a:gs pos="100000">
                <a:srgbClr val="2E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Ins="640080" rtlCol="0" anchor="ctr"/>
          <a:lstStyle/>
          <a:p>
            <a:pPr algn="r">
              <a:tabLst/>
            </a:pPr>
            <a:endParaRPr lang="en-US" sz="2000"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117600" y="6443972"/>
            <a:ext cx="2844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5314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14400" rtl="0" eaLnBrk="1" latinLnBrk="0" hangingPunct="1">
        <a:spcBef>
          <a:spcPct val="0"/>
        </a:spcBef>
        <a:buNone/>
        <a:defRPr sz="4400" b="1" kern="1200">
          <a:solidFill>
            <a:srgbClr val="8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18B71-853A-41B9-873A-9E3FFEC42F4C}" type="datetimeFigureOut">
              <a:rPr lang="en-US" smtClean="0"/>
              <a:t>4/4/2024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DA87A-D106-4059-8117-EA07DDBCF177}" type="slidenum">
              <a:rPr lang="en-US" smtClean="0"/>
              <a:t>‹#›</a:t>
            </a:fld>
            <a:endParaRPr lang="en-US"/>
          </a:p>
        </p:txBody>
      </p:sp>
    </p:spTree>
    <p:extLst>
      <p:ext uri="{BB962C8B-B14F-4D97-AF65-F5344CB8AC3E}">
        <p14:creationId xmlns:p14="http://schemas.microsoft.com/office/powerpoint/2010/main" val="31161356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9252" y="839308"/>
            <a:ext cx="6593746" cy="87100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following presentation is supplemental to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NCHRP Research Report 1100: MASH TL-3 Deflection Reduction for 31-Inch Guardrail: A Guide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(NCHRP Project 22-38</a:t>
            </a: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2635212" y="2435027"/>
            <a:ext cx="6223562" cy="31520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9048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180474" y="152400"/>
            <a:ext cx="11458074"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800000"/>
                </a:solidFill>
                <a:latin typeface="+mj-lt"/>
                <a:ea typeface="+mj-ea"/>
                <a:cs typeface="+mj-cs"/>
              </a:defRPr>
            </a:lvl1pPr>
          </a:lstStyle>
          <a:p>
            <a:r>
              <a:rPr lang="en-US" sz="3600" dirty="0"/>
              <a:t>Project Conclusions</a:t>
            </a:r>
          </a:p>
        </p:txBody>
      </p:sp>
      <p:sp>
        <p:nvSpPr>
          <p:cNvPr id="7" name="Content Placeholder 1">
            <a:extLst>
              <a:ext uri="{FF2B5EF4-FFF2-40B4-BE49-F238E27FC236}">
                <a16:creationId xmlns:a16="http://schemas.microsoft.com/office/drawing/2014/main" id="{7DF4D464-9AA6-4A22-8EC4-8C6DD28BCDB1}"/>
              </a:ext>
            </a:extLst>
          </p:cNvPr>
          <p:cNvSpPr txBox="1">
            <a:spLocks/>
          </p:cNvSpPr>
          <p:nvPr/>
        </p:nvSpPr>
        <p:spPr>
          <a:xfrm>
            <a:off x="366963" y="990600"/>
            <a:ext cx="11458074"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buFont typeface="Wingdings" panose="05000000000000000000" pitchFamily="2" charset="2"/>
              <a:buChar char="q"/>
            </a:pPr>
            <a:r>
              <a:rPr lang="en-US" sz="2800" dirty="0"/>
              <a:t>The stiffened MGS with the half-post spacing and HSS8x8x3/16 blockout replacement tube successfully met MASH evaluation criteria for tests 3-11 and 3-10</a:t>
            </a:r>
          </a:p>
          <a:p>
            <a:pPr marL="457200" indent="-457200">
              <a:spcBef>
                <a:spcPts val="1200"/>
              </a:spcBef>
              <a:buFont typeface="Wingdings" panose="05000000000000000000" pitchFamily="2" charset="2"/>
              <a:buChar char="q"/>
            </a:pPr>
            <a:r>
              <a:rPr lang="en-US" sz="2800" dirty="0"/>
              <a:t>The transition from full-post spacing MGS to this stiffened system also successfully met MASH evaluation criteria for tests 3-21 and 3-20 </a:t>
            </a:r>
          </a:p>
          <a:p>
            <a:pPr marL="457200" indent="-457200">
              <a:spcBef>
                <a:spcPts val="1200"/>
              </a:spcBef>
              <a:buFont typeface="Wingdings" panose="05000000000000000000" pitchFamily="2" charset="2"/>
              <a:buChar char="q"/>
            </a:pPr>
            <a:r>
              <a:rPr lang="en-US" sz="2800" dirty="0"/>
              <a:t>Both the length-of-need and transition are suitable for implementation on the roadside</a:t>
            </a:r>
          </a:p>
          <a:p>
            <a:pPr marL="457200" indent="-457200">
              <a:spcBef>
                <a:spcPts val="1200"/>
              </a:spcBef>
              <a:buFont typeface="Wingdings" panose="05000000000000000000" pitchFamily="2" charset="2"/>
              <a:buChar char="q"/>
            </a:pPr>
            <a:r>
              <a:rPr lang="en-US" sz="2800" dirty="0"/>
              <a:t>Specific implementation guidelines are provided in the final report, </a:t>
            </a:r>
            <a:r>
              <a:rPr lang="en-US" sz="2800" i="1" dirty="0"/>
              <a:t>NCHRP Research Report 1100: MASH TL-3 Deflection Red</a:t>
            </a:r>
            <a:endParaRPr lang="en-US" sz="2800" dirty="0"/>
          </a:p>
          <a:p>
            <a:pPr marL="457200" indent="-457200">
              <a:spcBef>
                <a:spcPts val="1200"/>
              </a:spcBef>
              <a:buFont typeface="Wingdings" panose="05000000000000000000" pitchFamily="2" charset="2"/>
              <a:buChar char="q"/>
            </a:pPr>
            <a:r>
              <a:rPr lang="en-US" sz="2800" dirty="0"/>
              <a:t>An updated guardrail deflection table was provided for possible inclusion in the RDG</a:t>
            </a:r>
          </a:p>
        </p:txBody>
      </p:sp>
    </p:spTree>
    <p:extLst>
      <p:ext uri="{BB962C8B-B14F-4D97-AF65-F5344CB8AC3E}">
        <p14:creationId xmlns:p14="http://schemas.microsoft.com/office/powerpoint/2010/main" val="303823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8" name="Rectangle 7"/>
          <p:cNvSpPr/>
          <p:nvPr/>
        </p:nvSpPr>
        <p:spPr>
          <a:xfrm>
            <a:off x="2400300" y="2209800"/>
            <a:ext cx="7391400" cy="2308324"/>
          </a:xfrm>
          <a:prstGeom prst="rect">
            <a:avLst/>
          </a:prstGeom>
          <a:noFill/>
        </p:spPr>
        <p:txBody>
          <a:bodyPr wrap="square">
            <a:spAutoFit/>
          </a:bodyPr>
          <a:lstStyle/>
          <a:p>
            <a:pPr algn="ctr"/>
            <a:r>
              <a:rPr lang="en-US" sz="3200" b="1" dirty="0"/>
              <a:t>James Kovar</a:t>
            </a:r>
          </a:p>
          <a:p>
            <a:pPr algn="ctr"/>
            <a:r>
              <a:rPr lang="en-US" sz="2800" i="1" dirty="0"/>
              <a:t>Assistant Research Scientist</a:t>
            </a:r>
          </a:p>
          <a:p>
            <a:pPr algn="ctr"/>
            <a:r>
              <a:rPr lang="en-US" sz="2800" i="1" dirty="0"/>
              <a:t>Texas A&amp;M Transportation Institute</a:t>
            </a:r>
          </a:p>
          <a:p>
            <a:pPr algn="ctr"/>
            <a:r>
              <a:rPr lang="en-US" sz="2800" i="1" dirty="0"/>
              <a:t>Ph.: 979-317-2680</a:t>
            </a:r>
          </a:p>
          <a:p>
            <a:pPr algn="ctr"/>
            <a:r>
              <a:rPr lang="en-US" sz="2800" i="1" dirty="0"/>
              <a:t>E-mail</a:t>
            </a:r>
            <a:r>
              <a:rPr lang="en-US" sz="2800" i="1"/>
              <a:t>: j-kovar</a:t>
            </a:r>
            <a:r>
              <a:rPr lang="en-US" sz="2800" i="1" dirty="0"/>
              <a:t>@tti.tamu.edu</a:t>
            </a:r>
          </a:p>
        </p:txBody>
      </p:sp>
    </p:spTree>
    <p:extLst>
      <p:ext uri="{BB962C8B-B14F-4D97-AF65-F5344CB8AC3E}">
        <p14:creationId xmlns:p14="http://schemas.microsoft.com/office/powerpoint/2010/main" val="411543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6043"/>
            <a:ext cx="11125200" cy="1470025"/>
          </a:xfrm>
        </p:spPr>
        <p:txBody>
          <a:bodyPr>
            <a:noAutofit/>
          </a:bodyPr>
          <a:lstStyle/>
          <a:p>
            <a:r>
              <a:rPr lang="en-US" sz="3200" b="1" cap="small" dirty="0">
                <a:effectLst/>
                <a:latin typeface="+mn-lt"/>
                <a:ea typeface="Times New Roman" panose="02020603050405020304" pitchFamily="18" charset="0"/>
                <a:cs typeface="Times New Roman" panose="02020603050405020304" pitchFamily="18" charset="0"/>
              </a:rPr>
              <a:t>Development of MASH TL-3 Deflection </a:t>
            </a:r>
            <a:r>
              <a:rPr lang="en-US" sz="3200" b="1" cap="small">
                <a:effectLst/>
                <a:latin typeface="+mn-lt"/>
                <a:ea typeface="Times New Roman" panose="02020603050405020304" pitchFamily="18" charset="0"/>
                <a:cs typeface="Times New Roman" panose="02020603050405020304" pitchFamily="18" charset="0"/>
              </a:rPr>
              <a:t>Reduction Guidance </a:t>
            </a:r>
            <a:br>
              <a:rPr lang="en-US" sz="3200" b="1" cap="small" dirty="0">
                <a:effectLst/>
                <a:latin typeface="+mn-lt"/>
                <a:ea typeface="Times New Roman" panose="02020603050405020304" pitchFamily="18" charset="0"/>
                <a:cs typeface="Times New Roman" panose="02020603050405020304" pitchFamily="18" charset="0"/>
              </a:rPr>
            </a:br>
            <a:r>
              <a:rPr lang="en-US" sz="3200" b="1" cap="small" dirty="0">
                <a:effectLst/>
                <a:latin typeface="+mn-lt"/>
                <a:ea typeface="Times New Roman" panose="02020603050405020304" pitchFamily="18" charset="0"/>
                <a:cs typeface="Times New Roman" panose="02020603050405020304" pitchFamily="18" charset="0"/>
              </a:rPr>
              <a:t>for 31- Inch Guardrail</a:t>
            </a:r>
            <a:endParaRPr lang="en-US" sz="3200" dirty="0">
              <a:latin typeface="+mn-lt"/>
            </a:endParaRPr>
          </a:p>
        </p:txBody>
      </p:sp>
      <p:sp>
        <p:nvSpPr>
          <p:cNvPr id="3" name="Subtitle 2"/>
          <p:cNvSpPr>
            <a:spLocks noGrp="1"/>
          </p:cNvSpPr>
          <p:nvPr>
            <p:ph type="subTitle" idx="1"/>
          </p:nvPr>
        </p:nvSpPr>
        <p:spPr>
          <a:xfrm>
            <a:off x="301975" y="2984500"/>
            <a:ext cx="5305075" cy="1786890"/>
          </a:xfrm>
        </p:spPr>
        <p:txBody>
          <a:bodyPr>
            <a:noAutofit/>
          </a:bodyPr>
          <a:lstStyle/>
          <a:p>
            <a:pPr>
              <a:spcBef>
                <a:spcPts val="300"/>
              </a:spcBef>
            </a:pPr>
            <a:r>
              <a:rPr lang="en-US" sz="2400" b="1" dirty="0"/>
              <a:t>James Kovar, B.S.C.E</a:t>
            </a:r>
          </a:p>
          <a:p>
            <a:pPr>
              <a:spcBef>
                <a:spcPts val="300"/>
              </a:spcBef>
            </a:pPr>
            <a:r>
              <a:rPr lang="en-US" sz="2400" dirty="0"/>
              <a:t>Texas A&amp;M Transportation Institute,</a:t>
            </a:r>
          </a:p>
          <a:p>
            <a:pPr>
              <a:spcBef>
                <a:spcPts val="300"/>
              </a:spcBef>
            </a:pPr>
            <a:r>
              <a:rPr lang="en-US" sz="2400" dirty="0"/>
              <a:t>College Station, Texas</a:t>
            </a:r>
          </a:p>
        </p:txBody>
      </p:sp>
      <p:sp>
        <p:nvSpPr>
          <p:cNvPr id="16" name="Hexagon 15"/>
          <p:cNvSpPr/>
          <p:nvPr/>
        </p:nvSpPr>
        <p:spPr>
          <a:xfrm>
            <a:off x="6386830" y="2322830"/>
            <a:ext cx="1542415" cy="1323340"/>
          </a:xfrm>
          <a:prstGeom prst="hexagon">
            <a:avLst>
              <a:gd name="adj" fmla="val 29011"/>
              <a:gd name="vf" fmla="val 115470"/>
            </a:avLst>
          </a:prstGeom>
          <a:noFill/>
          <a:ln>
            <a:solidFill>
              <a:srgbClr val="500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Hexagon 16"/>
          <p:cNvSpPr/>
          <p:nvPr/>
        </p:nvSpPr>
        <p:spPr>
          <a:xfrm>
            <a:off x="6382385" y="3903345"/>
            <a:ext cx="1542415" cy="1323340"/>
          </a:xfrm>
          <a:prstGeom prst="hexagon">
            <a:avLst>
              <a:gd name="adj" fmla="val 29011"/>
              <a:gd name="vf" fmla="val 115470"/>
            </a:avLst>
          </a:prstGeom>
          <a:noFill/>
          <a:ln>
            <a:solidFill>
              <a:srgbClr val="500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Hexagon 17"/>
          <p:cNvSpPr/>
          <p:nvPr/>
        </p:nvSpPr>
        <p:spPr>
          <a:xfrm>
            <a:off x="9007475" y="3895725"/>
            <a:ext cx="1542415" cy="1323340"/>
          </a:xfrm>
          <a:prstGeom prst="hexagon">
            <a:avLst>
              <a:gd name="adj" fmla="val 29011"/>
              <a:gd name="vf" fmla="val 115470"/>
            </a:avLst>
          </a:prstGeom>
          <a:noFill/>
          <a:ln>
            <a:solidFill>
              <a:srgbClr val="500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Hexagon 18"/>
          <p:cNvSpPr/>
          <p:nvPr/>
        </p:nvSpPr>
        <p:spPr>
          <a:xfrm>
            <a:off x="9009380" y="2374265"/>
            <a:ext cx="1542415" cy="1323340"/>
          </a:xfrm>
          <a:prstGeom prst="hexagon">
            <a:avLst>
              <a:gd name="adj" fmla="val 29011"/>
              <a:gd name="vf" fmla="val 115470"/>
            </a:avLst>
          </a:prstGeom>
          <a:noFill/>
          <a:ln>
            <a:solidFill>
              <a:srgbClr val="500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Hexagon 19"/>
          <p:cNvSpPr/>
          <p:nvPr/>
        </p:nvSpPr>
        <p:spPr>
          <a:xfrm>
            <a:off x="7756525" y="1600200"/>
            <a:ext cx="1542415" cy="1315720"/>
          </a:xfrm>
          <a:prstGeom prst="hexagon">
            <a:avLst>
              <a:gd name="adj" fmla="val 29011"/>
              <a:gd name="vf" fmla="val 115470"/>
            </a:avLst>
          </a:prstGeom>
          <a:noFill/>
          <a:ln>
            <a:solidFill>
              <a:srgbClr val="500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Hexagon 20"/>
          <p:cNvSpPr/>
          <p:nvPr/>
        </p:nvSpPr>
        <p:spPr>
          <a:xfrm>
            <a:off x="7752715" y="4674235"/>
            <a:ext cx="1542415" cy="1323340"/>
          </a:xfrm>
          <a:prstGeom prst="hexagon">
            <a:avLst>
              <a:gd name="adj" fmla="val 29011"/>
              <a:gd name="vf" fmla="val 115470"/>
            </a:avLst>
          </a:prstGeom>
          <a:noFill/>
          <a:ln>
            <a:solidFill>
              <a:srgbClr val="500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3" name="Diagram 12"/>
          <p:cNvGraphicFramePr/>
          <p:nvPr>
            <p:extLst>
              <p:ext uri="{D42A27DB-BD31-4B8C-83A1-F6EECF244321}">
                <p14:modId xmlns:p14="http://schemas.microsoft.com/office/powerpoint/2010/main" val="3530498914"/>
              </p:ext>
            </p:extLst>
          </p:nvPr>
        </p:nvGraphicFramePr>
        <p:xfrm>
          <a:off x="4718050" y="1600200"/>
          <a:ext cx="743585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583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2057400" y="304800"/>
            <a:ext cx="8229600" cy="68011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b="1" kern="1200">
                <a:solidFill>
                  <a:srgbClr val="800000"/>
                </a:solidFill>
                <a:latin typeface="+mj-lt"/>
                <a:ea typeface="+mj-ea"/>
                <a:cs typeface="+mj-cs"/>
              </a:defRPr>
            </a:lvl1pPr>
          </a:lstStyle>
          <a:p>
            <a:r>
              <a:rPr lang="en-US" dirty="0"/>
              <a:t>Problem Discussion &amp; Objectives</a:t>
            </a:r>
          </a:p>
        </p:txBody>
      </p:sp>
      <p:sp>
        <p:nvSpPr>
          <p:cNvPr id="8" name="Content Placeholder 4"/>
          <p:cNvSpPr txBox="1">
            <a:spLocks/>
          </p:cNvSpPr>
          <p:nvPr/>
        </p:nvSpPr>
        <p:spPr>
          <a:xfrm>
            <a:off x="381000" y="1371600"/>
            <a:ext cx="11582400" cy="624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9913" indent="-569913">
              <a:spcBef>
                <a:spcPts val="1800"/>
              </a:spcBef>
              <a:buFont typeface="Wingdings" panose="05000000000000000000" pitchFamily="2" charset="2"/>
              <a:buChar char="q"/>
            </a:pPr>
            <a:r>
              <a:rPr lang="en-US" sz="2400" dirty="0"/>
              <a:t>Stiffening of guardrail systems is needed when minimal setback distance from hazard exists</a:t>
            </a:r>
          </a:p>
          <a:p>
            <a:pPr marL="569913" indent="-569913">
              <a:spcBef>
                <a:spcPts val="1800"/>
              </a:spcBef>
              <a:buFont typeface="Wingdings" panose="05000000000000000000" pitchFamily="2" charset="2"/>
              <a:buChar char="q"/>
            </a:pPr>
            <a:r>
              <a:rPr lang="en-US" sz="2400" dirty="0"/>
              <a:t>AASHTO </a:t>
            </a:r>
            <a:r>
              <a:rPr lang="en-US" sz="2400" i="1" dirty="0"/>
              <a:t>Roadside Design Guide</a:t>
            </a:r>
            <a:r>
              <a:rPr lang="en-US" sz="2400" dirty="0"/>
              <a:t> provides guidelines on this topic based upon </a:t>
            </a:r>
            <a:r>
              <a:rPr lang="en-US" sz="2400" i="1" dirty="0"/>
              <a:t>NCHRP Report 350</a:t>
            </a:r>
            <a:r>
              <a:rPr lang="en-US" sz="2400" dirty="0"/>
              <a:t> testing and evaluation</a:t>
            </a:r>
          </a:p>
          <a:p>
            <a:pPr marL="569913" indent="-569913">
              <a:spcBef>
                <a:spcPts val="1800"/>
              </a:spcBef>
              <a:buFont typeface="Wingdings" panose="05000000000000000000" pitchFamily="2" charset="2"/>
              <a:buChar char="q"/>
            </a:pPr>
            <a:r>
              <a:rPr lang="en-US" sz="2400" dirty="0"/>
              <a:t>Objectives:</a:t>
            </a:r>
          </a:p>
          <a:p>
            <a:pPr marL="969963" lvl="1" indent="-514350">
              <a:spcBef>
                <a:spcPts val="1800"/>
              </a:spcBef>
              <a:buFont typeface="Wingdings" panose="05000000000000000000" pitchFamily="2" charset="2"/>
              <a:buChar char="q"/>
            </a:pPr>
            <a:r>
              <a:rPr lang="en-US" sz="2000" dirty="0"/>
              <a:t>Develop guidelines for using stiffening mechanisms with the goal of reducing deflections on MGS</a:t>
            </a:r>
          </a:p>
          <a:p>
            <a:pPr marL="969963" lvl="1" indent="-514350">
              <a:spcBef>
                <a:spcPts val="1800"/>
              </a:spcBef>
              <a:buFont typeface="Wingdings" panose="05000000000000000000" pitchFamily="2" charset="2"/>
              <a:buChar char="q"/>
            </a:pPr>
            <a:r>
              <a:rPr lang="en-US" sz="2000" dirty="0"/>
              <a:t>Develop guidelines for safely transitioning the stiffness </a:t>
            </a:r>
          </a:p>
          <a:p>
            <a:pPr marL="969963" lvl="1" indent="-514350">
              <a:spcBef>
                <a:spcPts val="1800"/>
              </a:spcBef>
              <a:buFont typeface="Wingdings" panose="05000000000000000000" pitchFamily="2" charset="2"/>
              <a:buChar char="q"/>
            </a:pPr>
            <a:r>
              <a:rPr lang="en-US" sz="2000" dirty="0"/>
              <a:t>Guidelines could be considered for inclusion in AASHTO RDG</a:t>
            </a:r>
          </a:p>
          <a:p>
            <a:pPr marL="0" indent="0">
              <a:spcBef>
                <a:spcPts val="1800"/>
              </a:spcBef>
              <a:buNone/>
            </a:pPr>
            <a:endParaRPr lang="en-US" sz="2400" dirty="0"/>
          </a:p>
        </p:txBody>
      </p:sp>
    </p:spTree>
    <p:extLst>
      <p:ext uri="{BB962C8B-B14F-4D97-AF65-F5344CB8AC3E}">
        <p14:creationId xmlns:p14="http://schemas.microsoft.com/office/powerpoint/2010/main" val="250053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1981200" y="76200"/>
            <a:ext cx="82296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b="1" kern="1200">
                <a:solidFill>
                  <a:srgbClr val="800000"/>
                </a:solidFill>
                <a:latin typeface="+mj-lt"/>
                <a:ea typeface="+mj-ea"/>
                <a:cs typeface="+mj-cs"/>
              </a:defRPr>
            </a:lvl1pPr>
          </a:lstStyle>
          <a:p>
            <a:r>
              <a:rPr lang="en-US" dirty="0"/>
              <a:t>Work Plan</a:t>
            </a:r>
          </a:p>
        </p:txBody>
      </p:sp>
      <p:pic>
        <p:nvPicPr>
          <p:cNvPr id="21" name="Picture 20"/>
          <p:cNvPicPr>
            <a:picLocks noChangeAspect="1"/>
          </p:cNvPicPr>
          <p:nvPr/>
        </p:nvPicPr>
        <p:blipFill rotWithShape="1">
          <a:blip r:embed="rId2"/>
          <a:srcRect l="6757" t="17657" r="9460" b="9791"/>
          <a:stretch/>
        </p:blipFill>
        <p:spPr>
          <a:xfrm rot="16200000">
            <a:off x="3314700" y="-256252"/>
            <a:ext cx="5562602" cy="7446707"/>
          </a:xfrm>
          <a:prstGeom prst="rect">
            <a:avLst/>
          </a:prstGeom>
        </p:spPr>
      </p:pic>
    </p:spTree>
    <p:extLst>
      <p:ext uri="{BB962C8B-B14F-4D97-AF65-F5344CB8AC3E}">
        <p14:creationId xmlns:p14="http://schemas.microsoft.com/office/powerpoint/2010/main" val="224998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429126" y="152400"/>
            <a:ext cx="11458074"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8000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800000"/>
                </a:solidFill>
                <a:effectLst/>
                <a:uLnTx/>
                <a:uFillTx/>
                <a:latin typeface="Calibri"/>
                <a:ea typeface="+mj-ea"/>
                <a:cs typeface="+mj-cs"/>
              </a:rPr>
              <a:t>Task 2: International Literature and State Survey</a:t>
            </a:r>
          </a:p>
        </p:txBody>
      </p:sp>
      <p:sp>
        <p:nvSpPr>
          <p:cNvPr id="6" name="Content Placeholder 4"/>
          <p:cNvSpPr txBox="1">
            <a:spLocks/>
          </p:cNvSpPr>
          <p:nvPr/>
        </p:nvSpPr>
        <p:spPr>
          <a:xfrm>
            <a:off x="429126" y="990600"/>
            <a:ext cx="11273516" cy="5285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9913" lvl="0" indent="-569913">
              <a:spcBef>
                <a:spcPts val="600"/>
              </a:spcBef>
              <a:buFont typeface="Wingdings" panose="05000000000000000000" pitchFamily="2" charset="2"/>
              <a:buChar char="q"/>
              <a:defRPr/>
            </a:pPr>
            <a:r>
              <a:rPr lang="en-US" sz="2400" dirty="0">
                <a:solidFill>
                  <a:prstClr val="black"/>
                </a:solidFill>
              </a:rPr>
              <a:t>Review relevant literature and research to identify stiffening mechanisms</a:t>
            </a:r>
          </a:p>
          <a:p>
            <a:pPr marL="569913" indent="-569913">
              <a:spcBef>
                <a:spcPts val="600"/>
              </a:spcBef>
              <a:buFont typeface="Wingdings" panose="05000000000000000000" pitchFamily="2" charset="2"/>
              <a:buChar char="q"/>
              <a:defRPr/>
            </a:pPr>
            <a:r>
              <a:rPr lang="en-US" sz="2400" dirty="0">
                <a:solidFill>
                  <a:prstClr val="black"/>
                </a:solidFill>
              </a:rPr>
              <a:t>Develop web survey aimed at identifying current stiffening practices</a:t>
            </a:r>
          </a:p>
        </p:txBody>
      </p:sp>
      <p:pic>
        <p:nvPicPr>
          <p:cNvPr id="4" name="Picture 3"/>
          <p:cNvPicPr>
            <a:picLocks noChangeAspect="1"/>
          </p:cNvPicPr>
          <p:nvPr/>
        </p:nvPicPr>
        <p:blipFill>
          <a:blip r:embed="rId2"/>
          <a:stretch>
            <a:fillRect/>
          </a:stretch>
        </p:blipFill>
        <p:spPr>
          <a:xfrm>
            <a:off x="2895600" y="2209800"/>
            <a:ext cx="5782173" cy="4409870"/>
          </a:xfrm>
          <a:prstGeom prst="rect">
            <a:avLst/>
          </a:prstGeom>
        </p:spPr>
      </p:pic>
    </p:spTree>
    <p:extLst>
      <p:ext uri="{BB962C8B-B14F-4D97-AF65-F5344CB8AC3E}">
        <p14:creationId xmlns:p14="http://schemas.microsoft.com/office/powerpoint/2010/main" val="155438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429126" y="152400"/>
            <a:ext cx="10772274" cy="6858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b="1" kern="1200">
                <a:solidFill>
                  <a:srgbClr val="800000"/>
                </a:solidFill>
                <a:latin typeface="+mj-lt"/>
                <a:ea typeface="+mj-ea"/>
                <a:cs typeface="+mj-cs"/>
              </a:defRPr>
            </a:lvl1pPr>
          </a:lstStyle>
          <a:p>
            <a:pPr algn="l"/>
            <a:r>
              <a:rPr lang="en-US" sz="3600" dirty="0"/>
              <a:t>Task 3: Simulation Parameter Development and Selection</a:t>
            </a:r>
          </a:p>
        </p:txBody>
      </p:sp>
      <p:sp>
        <p:nvSpPr>
          <p:cNvPr id="6" name="Content Placeholder 4"/>
          <p:cNvSpPr txBox="1">
            <a:spLocks/>
          </p:cNvSpPr>
          <p:nvPr/>
        </p:nvSpPr>
        <p:spPr>
          <a:xfrm>
            <a:off x="467226" y="1219199"/>
            <a:ext cx="7914774" cy="442912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7850" indent="-577850">
              <a:spcBef>
                <a:spcPts val="1200"/>
              </a:spcBef>
              <a:buFont typeface="Wingdings" panose="05000000000000000000" pitchFamily="2" charset="2"/>
              <a:buChar char="q"/>
            </a:pPr>
            <a:r>
              <a:rPr lang="en-US" sz="2400" dirty="0"/>
              <a:t>Review results of literature review and state survey</a:t>
            </a:r>
          </a:p>
          <a:p>
            <a:pPr marL="577850" indent="-577850">
              <a:spcBef>
                <a:spcPts val="1200"/>
              </a:spcBef>
              <a:buFont typeface="Wingdings" panose="05000000000000000000" pitchFamily="2" charset="2"/>
              <a:buChar char="q"/>
            </a:pPr>
            <a:r>
              <a:rPr lang="en-US" sz="2400" dirty="0"/>
              <a:t>Identify which mechanisms could successfully stiffen the Midwest Guardrail System (MGS)</a:t>
            </a:r>
          </a:p>
          <a:p>
            <a:pPr marL="577850" indent="-577850">
              <a:spcBef>
                <a:spcPts val="1200"/>
              </a:spcBef>
              <a:buFont typeface="Wingdings" panose="05000000000000000000" pitchFamily="2" charset="2"/>
              <a:buChar char="q"/>
            </a:pPr>
            <a:r>
              <a:rPr lang="en-US" sz="2400" dirty="0"/>
              <a:t>Promote those mechanisms to computer simulation in Task 5</a:t>
            </a:r>
          </a:p>
          <a:p>
            <a:pPr marL="577850" indent="-577850">
              <a:spcBef>
                <a:spcPts val="1200"/>
              </a:spcBef>
              <a:buFont typeface="Wingdings" panose="05000000000000000000" pitchFamily="2" charset="2"/>
              <a:buChar char="q"/>
            </a:pPr>
            <a:r>
              <a:rPr lang="en-US" sz="2400" dirty="0"/>
              <a:t>Eliminate the other mechanisms from further investigation</a:t>
            </a:r>
          </a:p>
          <a:p>
            <a:pPr marL="577850" indent="-577850">
              <a:spcBef>
                <a:spcPts val="1200"/>
              </a:spcBef>
              <a:buFont typeface="Wingdings" panose="05000000000000000000" pitchFamily="2" charset="2"/>
              <a:buChar char="q"/>
            </a:pPr>
            <a:r>
              <a:rPr lang="en-US" sz="2400" dirty="0"/>
              <a:t>Final selections for computer simulation evaluation highlighted in maroon</a:t>
            </a:r>
          </a:p>
        </p:txBody>
      </p:sp>
      <p:sp>
        <p:nvSpPr>
          <p:cNvPr id="14" name="Rectangle 6"/>
          <p:cNvSpPr>
            <a:spLocks noChangeArrowheads="1"/>
          </p:cNvSpPr>
          <p:nvPr/>
        </p:nvSpPr>
        <p:spPr bwMode="auto">
          <a:xfrm>
            <a:off x="10667587" y="1907303"/>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8670458A-27C4-82FD-7570-EA14127AD698}"/>
              </a:ext>
            </a:extLst>
          </p:cNvPr>
          <p:cNvPicPr>
            <a:picLocks noChangeAspect="1"/>
          </p:cNvPicPr>
          <p:nvPr/>
        </p:nvPicPr>
        <p:blipFill>
          <a:blip r:embed="rId2"/>
          <a:stretch>
            <a:fillRect/>
          </a:stretch>
        </p:blipFill>
        <p:spPr>
          <a:xfrm>
            <a:off x="8543424" y="1019174"/>
            <a:ext cx="3190875" cy="4619625"/>
          </a:xfrm>
          <a:prstGeom prst="rect">
            <a:avLst/>
          </a:prstGeom>
        </p:spPr>
      </p:pic>
    </p:spTree>
    <p:extLst>
      <p:ext uri="{BB962C8B-B14F-4D97-AF65-F5344CB8AC3E}">
        <p14:creationId xmlns:p14="http://schemas.microsoft.com/office/powerpoint/2010/main" val="92969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429126" y="152400"/>
            <a:ext cx="11458074"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800000"/>
                </a:solidFill>
                <a:latin typeface="+mj-lt"/>
                <a:ea typeface="+mj-ea"/>
                <a:cs typeface="+mj-cs"/>
              </a:defRPr>
            </a:lvl1pPr>
          </a:lstStyle>
          <a:p>
            <a:pPr algn="l"/>
            <a:r>
              <a:rPr lang="en-US" sz="3600" dirty="0"/>
              <a:t>Task 5: Computer Simulation and Modeling</a:t>
            </a:r>
          </a:p>
        </p:txBody>
      </p:sp>
      <p:sp>
        <p:nvSpPr>
          <p:cNvPr id="5" name="Content Placeholder 1">
            <a:extLst>
              <a:ext uri="{FF2B5EF4-FFF2-40B4-BE49-F238E27FC236}">
                <a16:creationId xmlns:a16="http://schemas.microsoft.com/office/drawing/2014/main" id="{7DF4D464-9AA6-4A22-8EC4-8C6DD28BCDB1}"/>
              </a:ext>
            </a:extLst>
          </p:cNvPr>
          <p:cNvSpPr txBox="1">
            <a:spLocks/>
          </p:cNvSpPr>
          <p:nvPr/>
        </p:nvSpPr>
        <p:spPr>
          <a:xfrm>
            <a:off x="290763" y="1219201"/>
            <a:ext cx="117348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buFont typeface="Wingdings" panose="05000000000000000000" pitchFamily="2" charset="2"/>
              <a:buChar char="q"/>
            </a:pPr>
            <a:r>
              <a:rPr lang="en-US" sz="2400" dirty="0"/>
              <a:t>Evaluate the deflection reducing ability of the selected mechanisms from Task 3</a:t>
            </a:r>
          </a:p>
          <a:p>
            <a:pPr marL="457200" indent="-457200">
              <a:spcBef>
                <a:spcPts val="1200"/>
              </a:spcBef>
              <a:buFont typeface="Wingdings" panose="05000000000000000000" pitchFamily="2" charset="2"/>
              <a:buChar char="q"/>
            </a:pPr>
            <a:r>
              <a:rPr lang="en-US" sz="2400" dirty="0"/>
              <a:t>Develop method to safely transition the change in stiffness </a:t>
            </a:r>
            <a:endParaRPr lang="en-US" sz="2000" dirty="0"/>
          </a:p>
        </p:txBody>
      </p:sp>
    </p:spTree>
    <p:extLst>
      <p:ext uri="{BB962C8B-B14F-4D97-AF65-F5344CB8AC3E}">
        <p14:creationId xmlns:p14="http://schemas.microsoft.com/office/powerpoint/2010/main" val="315036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4EF3-7572-25F0-DB7E-F200769D48E2}"/>
              </a:ext>
            </a:extLst>
          </p:cNvPr>
          <p:cNvSpPr>
            <a:spLocks noGrp="1"/>
          </p:cNvSpPr>
          <p:nvPr>
            <p:ph type="title"/>
          </p:nvPr>
        </p:nvSpPr>
        <p:spPr/>
        <p:txBody>
          <a:bodyPr anchor="t"/>
          <a:lstStyle/>
          <a:p>
            <a:r>
              <a:rPr lang="en-US" dirty="0"/>
              <a:t>Summary of Successful Computer Simulations</a:t>
            </a:r>
          </a:p>
        </p:txBody>
      </p:sp>
      <p:graphicFrame>
        <p:nvGraphicFramePr>
          <p:cNvPr id="7" name="Table 6">
            <a:extLst>
              <a:ext uri="{FF2B5EF4-FFF2-40B4-BE49-F238E27FC236}">
                <a16:creationId xmlns:a16="http://schemas.microsoft.com/office/drawing/2014/main" id="{13C9D335-1A19-633A-DBA3-98F9AEE906A0}"/>
              </a:ext>
            </a:extLst>
          </p:cNvPr>
          <p:cNvGraphicFramePr>
            <a:graphicFrameLocks noGrp="1"/>
          </p:cNvGraphicFramePr>
          <p:nvPr>
            <p:extLst>
              <p:ext uri="{D42A27DB-BD31-4B8C-83A1-F6EECF244321}">
                <p14:modId xmlns:p14="http://schemas.microsoft.com/office/powerpoint/2010/main" val="3933245556"/>
              </p:ext>
            </p:extLst>
          </p:nvPr>
        </p:nvGraphicFramePr>
        <p:xfrm>
          <a:off x="2389067" y="1269042"/>
          <a:ext cx="7413866" cy="5436558"/>
        </p:xfrm>
        <a:graphic>
          <a:graphicData uri="http://schemas.openxmlformats.org/drawingml/2006/table">
            <a:tbl>
              <a:tblPr firstRow="1" firstCol="1" bandRow="1"/>
              <a:tblGrid>
                <a:gridCol w="984654">
                  <a:extLst>
                    <a:ext uri="{9D8B030D-6E8A-4147-A177-3AD203B41FA5}">
                      <a16:colId xmlns:a16="http://schemas.microsoft.com/office/drawing/2014/main" val="1551975060"/>
                    </a:ext>
                  </a:extLst>
                </a:gridCol>
                <a:gridCol w="1795545">
                  <a:extLst>
                    <a:ext uri="{9D8B030D-6E8A-4147-A177-3AD203B41FA5}">
                      <a16:colId xmlns:a16="http://schemas.microsoft.com/office/drawing/2014/main" val="1137782495"/>
                    </a:ext>
                  </a:extLst>
                </a:gridCol>
                <a:gridCol w="1737625">
                  <a:extLst>
                    <a:ext uri="{9D8B030D-6E8A-4147-A177-3AD203B41FA5}">
                      <a16:colId xmlns:a16="http://schemas.microsoft.com/office/drawing/2014/main" val="1316706298"/>
                    </a:ext>
                  </a:extLst>
                </a:gridCol>
                <a:gridCol w="579208">
                  <a:extLst>
                    <a:ext uri="{9D8B030D-6E8A-4147-A177-3AD203B41FA5}">
                      <a16:colId xmlns:a16="http://schemas.microsoft.com/office/drawing/2014/main" val="2581066808"/>
                    </a:ext>
                  </a:extLst>
                </a:gridCol>
                <a:gridCol w="810892">
                  <a:extLst>
                    <a:ext uri="{9D8B030D-6E8A-4147-A177-3AD203B41FA5}">
                      <a16:colId xmlns:a16="http://schemas.microsoft.com/office/drawing/2014/main" val="147770871"/>
                    </a:ext>
                  </a:extLst>
                </a:gridCol>
                <a:gridCol w="521288">
                  <a:extLst>
                    <a:ext uri="{9D8B030D-6E8A-4147-A177-3AD203B41FA5}">
                      <a16:colId xmlns:a16="http://schemas.microsoft.com/office/drawing/2014/main" val="865774191"/>
                    </a:ext>
                  </a:extLst>
                </a:gridCol>
                <a:gridCol w="521288">
                  <a:extLst>
                    <a:ext uri="{9D8B030D-6E8A-4147-A177-3AD203B41FA5}">
                      <a16:colId xmlns:a16="http://schemas.microsoft.com/office/drawing/2014/main" val="1434757400"/>
                    </a:ext>
                  </a:extLst>
                </a:gridCol>
                <a:gridCol w="463366">
                  <a:extLst>
                    <a:ext uri="{9D8B030D-6E8A-4147-A177-3AD203B41FA5}">
                      <a16:colId xmlns:a16="http://schemas.microsoft.com/office/drawing/2014/main" val="3248237386"/>
                    </a:ext>
                  </a:extLst>
                </a:gridCol>
              </a:tblGrid>
              <a:tr h="704792">
                <a:tc>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Stiffening Mechanism</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Stiffening Element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Location</a:t>
                      </a:r>
                      <a:endParaRPr lang="en-US" sz="1200" dirty="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3-11</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3-11 Dynamic Deflection (inches)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3-10</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rPr>
                        <a:t>3-21</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3-20</a:t>
                      </a:r>
                      <a:endParaRPr lang="en-US" sz="1200" dirty="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541534"/>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Baseline</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None</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43.9</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333019"/>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Rub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C6x8.2</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12 inches Above Grade</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34.7</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047947"/>
                  </a:ext>
                </a:extLst>
              </a:tr>
              <a:tr h="31591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Rub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C6x8.2</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6 inches Above Grade</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36.0</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221463"/>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Rub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10HU5x075</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12 inches Above Grade</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31.5</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DNS</a:t>
                      </a: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350450"/>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10 ga</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10 ga.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39.2</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470598"/>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Backup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C6x8.2</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Centerline of W-beam</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36.4</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68711"/>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Backup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C6x8.2</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12 inches Above Grade</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38.8</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693146"/>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Backup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HSS4x4x1/4</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17.5 inches Above Grade</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31.1</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DNS</a:t>
                      </a: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784191"/>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Backup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HSS4x4x1/4</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Centerline of W-beam</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33.7</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DNS</a:t>
                      </a: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344219"/>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Backup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8HU12x135</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Centerline of W-beam</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25.4</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82820"/>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Backup Rail</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HSS8x8x1/4</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Blockout Replacement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15.4</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355578256"/>
                  </a:ext>
                </a:extLst>
              </a:tr>
              <a:tr h="352396">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Reduced Post Spacing</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1/2 PS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*25.6</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NC</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NC</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509253"/>
                  </a:ext>
                </a:extLst>
              </a:tr>
              <a:tr h="352396">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Reduced Post Spacing</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1/4 PS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*19.5</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NC</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09111"/>
                  </a:ext>
                </a:extLst>
              </a:tr>
              <a:tr h="352396">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Combination</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1/2 PS &amp; HSS8x8x3/16 Blockout Replacement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Blockout Replacement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11.1</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DNS</a:t>
                      </a: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824403"/>
                  </a:ext>
                </a:extLst>
              </a:tr>
              <a:tr h="176198">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Combination</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1/4 PS and HSS4x4x1/4</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Centerline of W-beam</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10.1</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0487501"/>
                  </a:ext>
                </a:extLst>
              </a:tr>
              <a:tr h="352396">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Combination</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1/2 PS &amp; HSS8x8x1/4 Blockout Replacement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Blockout Replacement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10.0</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DNS</a:t>
                      </a: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DNS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659737"/>
                  </a:ext>
                </a:extLst>
              </a:tr>
              <a:tr h="352396">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Combination</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1/4 PS &amp; HSS8x8x1/4 Blockout Replacement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Blockout Replacement</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7.4</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gn="ctr">
                        <a:spcBef>
                          <a:spcPts val="0"/>
                        </a:spcBef>
                        <a:spcAft>
                          <a:spcPts val="0"/>
                        </a:spcAft>
                      </a:pPr>
                      <a:r>
                        <a:rPr lang="en-US" sz="1200">
                          <a:solidFill>
                            <a:srgbClr val="006100"/>
                          </a:solidFill>
                          <a:effectLst/>
                          <a:latin typeface="Times New Roman" panose="02020603050405020304" pitchFamily="18" charset="0"/>
                          <a:ea typeface="Times New Roman" panose="02020603050405020304" pitchFamily="18" charset="0"/>
                        </a:rPr>
                        <a:t>Pass</a:t>
                      </a:r>
                      <a:endParaRPr lang="en-US" sz="120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48603469"/>
                  </a:ext>
                </a:extLst>
              </a:tr>
              <a:tr h="528594">
                <a:tc gridSpan="8">
                  <a:txBody>
                    <a:bodyPr/>
                    <a:lstStyle/>
                    <a:p>
                      <a:pPr marL="0" marR="0" algn="ct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Denotes results from physical crash test rather than simulation</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DNS = Did Not Simulate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NC = Justified as Not Critical</a:t>
                      </a:r>
                      <a:endParaRPr lang="en-US" sz="1200" dirty="0">
                        <a:effectLst/>
                        <a:latin typeface="Times New Roman" panose="02020603050405020304" pitchFamily="18" charset="0"/>
                        <a:ea typeface="Times New Roman" panose="02020603050405020304" pitchFamily="18" charset="0"/>
                      </a:endParaRPr>
                    </a:p>
                  </a:txBody>
                  <a:tcPr marL="47570" marR="47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1817257"/>
                  </a:ext>
                </a:extLst>
              </a:tr>
            </a:tbl>
          </a:graphicData>
        </a:graphic>
      </p:graphicFrame>
    </p:spTree>
    <p:extLst>
      <p:ext uri="{BB962C8B-B14F-4D97-AF65-F5344CB8AC3E}">
        <p14:creationId xmlns:p14="http://schemas.microsoft.com/office/powerpoint/2010/main" val="64394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180474" y="152400"/>
            <a:ext cx="11458074"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800000"/>
                </a:solidFill>
                <a:latin typeface="+mj-lt"/>
                <a:ea typeface="+mj-ea"/>
                <a:cs typeface="+mj-cs"/>
              </a:defRPr>
            </a:lvl1pPr>
          </a:lstStyle>
          <a:p>
            <a:pPr algn="l"/>
            <a:r>
              <a:rPr lang="en-US" sz="3600" dirty="0"/>
              <a:t>Task 7: Construction, Installation, and MASH Testing</a:t>
            </a:r>
          </a:p>
        </p:txBody>
      </p:sp>
      <p:sp>
        <p:nvSpPr>
          <p:cNvPr id="7" name="Content Placeholder 1">
            <a:extLst>
              <a:ext uri="{FF2B5EF4-FFF2-40B4-BE49-F238E27FC236}">
                <a16:creationId xmlns:a16="http://schemas.microsoft.com/office/drawing/2014/main" id="{7DF4D464-9AA6-4A22-8EC4-8C6DD28BCDB1}"/>
              </a:ext>
            </a:extLst>
          </p:cNvPr>
          <p:cNvSpPr txBox="1">
            <a:spLocks/>
          </p:cNvSpPr>
          <p:nvPr/>
        </p:nvSpPr>
        <p:spPr>
          <a:xfrm>
            <a:off x="366963" y="1219200"/>
            <a:ext cx="11458074" cy="2148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buFont typeface="Wingdings" panose="05000000000000000000" pitchFamily="2" charset="2"/>
              <a:buChar char="q"/>
            </a:pPr>
            <a:r>
              <a:rPr lang="en-US" sz="2800" dirty="0"/>
              <a:t>The following systems were evaluated through full-scale MASH crash testing</a:t>
            </a:r>
          </a:p>
          <a:p>
            <a:pPr marL="857250" lvl="1" indent="-457200">
              <a:spcBef>
                <a:spcPts val="1200"/>
              </a:spcBef>
              <a:buFont typeface="Wingdings" panose="05000000000000000000" pitchFamily="2" charset="2"/>
              <a:buChar char="q"/>
            </a:pPr>
            <a:r>
              <a:rPr lang="en-US" sz="2000" dirty="0"/>
              <a:t>Half-post spacing with HSS8x8x3/16 blockout replacement tube (MASH Tests 3-11 &amp; 3-10)</a:t>
            </a:r>
          </a:p>
          <a:p>
            <a:pPr marL="857250" lvl="1" indent="-457200">
              <a:spcBef>
                <a:spcPts val="1200"/>
              </a:spcBef>
              <a:buFont typeface="Wingdings" panose="05000000000000000000" pitchFamily="2" charset="2"/>
              <a:buChar char="q"/>
            </a:pPr>
            <a:r>
              <a:rPr lang="en-US" sz="2000" dirty="0"/>
              <a:t>Transition from MGS to half-post spacing with HSS8x8x3/16 blockout replacement tube (MASH Tests 3-21 &amp; 3-20)</a:t>
            </a:r>
          </a:p>
          <a:p>
            <a:pPr marL="857250" lvl="1" indent="-457200">
              <a:spcBef>
                <a:spcPts val="1200"/>
              </a:spcBef>
              <a:buFont typeface="Wingdings" panose="05000000000000000000" pitchFamily="2" charset="2"/>
              <a:buChar char="q"/>
            </a:pPr>
            <a:endParaRPr lang="en-US" sz="2000" dirty="0"/>
          </a:p>
          <a:p>
            <a:pPr marL="857250" lvl="1" indent="-457200">
              <a:spcBef>
                <a:spcPts val="1200"/>
              </a:spcBef>
              <a:buFont typeface="Wingdings" panose="05000000000000000000" pitchFamily="2" charset="2"/>
              <a:buChar char="q"/>
            </a:pPr>
            <a:endParaRPr lang="en-US" sz="1800" dirty="0"/>
          </a:p>
          <a:p>
            <a:pPr marL="1206500" lvl="2" indent="-349250">
              <a:spcBef>
                <a:spcPts val="1200"/>
              </a:spcBef>
              <a:buFont typeface="Wingdings" panose="05000000000000000000" pitchFamily="2" charset="2"/>
              <a:buChar cha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48622200"/>
              </p:ext>
            </p:extLst>
          </p:nvPr>
        </p:nvGraphicFramePr>
        <p:xfrm>
          <a:off x="2105818" y="3657600"/>
          <a:ext cx="7980363" cy="2148385"/>
        </p:xfrm>
        <a:graphic>
          <a:graphicData uri="http://schemas.openxmlformats.org/drawingml/2006/table">
            <a:tbl>
              <a:tblPr firstRow="1" firstCol="1" bandRow="1">
                <a:tableStyleId>{5C22544A-7EE6-4342-B048-85BDC9FD1C3A}</a:tableStyleId>
              </a:tblPr>
              <a:tblGrid>
                <a:gridCol w="1034163">
                  <a:extLst>
                    <a:ext uri="{9D8B030D-6E8A-4147-A177-3AD203B41FA5}">
                      <a16:colId xmlns:a16="http://schemas.microsoft.com/office/drawing/2014/main" val="3309493252"/>
                    </a:ext>
                  </a:extLst>
                </a:gridCol>
                <a:gridCol w="1327509">
                  <a:extLst>
                    <a:ext uri="{9D8B030D-6E8A-4147-A177-3AD203B41FA5}">
                      <a16:colId xmlns:a16="http://schemas.microsoft.com/office/drawing/2014/main" val="1571939804"/>
                    </a:ext>
                  </a:extLst>
                </a:gridCol>
                <a:gridCol w="1149155">
                  <a:extLst>
                    <a:ext uri="{9D8B030D-6E8A-4147-A177-3AD203B41FA5}">
                      <a16:colId xmlns:a16="http://schemas.microsoft.com/office/drawing/2014/main" val="3728837461"/>
                    </a:ext>
                  </a:extLst>
                </a:gridCol>
                <a:gridCol w="1659987">
                  <a:extLst>
                    <a:ext uri="{9D8B030D-6E8A-4147-A177-3AD203B41FA5}">
                      <a16:colId xmlns:a16="http://schemas.microsoft.com/office/drawing/2014/main" val="3223445351"/>
                    </a:ext>
                  </a:extLst>
                </a:gridCol>
                <a:gridCol w="1401668">
                  <a:extLst>
                    <a:ext uri="{9D8B030D-6E8A-4147-A177-3AD203B41FA5}">
                      <a16:colId xmlns:a16="http://schemas.microsoft.com/office/drawing/2014/main" val="3381435207"/>
                    </a:ext>
                  </a:extLst>
                </a:gridCol>
                <a:gridCol w="1407881">
                  <a:extLst>
                    <a:ext uri="{9D8B030D-6E8A-4147-A177-3AD203B41FA5}">
                      <a16:colId xmlns:a16="http://schemas.microsoft.com/office/drawing/2014/main" val="2818789365"/>
                    </a:ext>
                  </a:extLst>
                </a:gridCol>
              </a:tblGrid>
              <a:tr h="923271">
                <a:tc>
                  <a:txBody>
                    <a:bodyPr/>
                    <a:lstStyle/>
                    <a:p>
                      <a:pPr marL="0" marR="0" algn="ctr">
                        <a:spcBef>
                          <a:spcPts val="0"/>
                        </a:spcBef>
                        <a:spcAft>
                          <a:spcPts val="0"/>
                        </a:spcAft>
                      </a:pPr>
                      <a:r>
                        <a:rPr lang="en-US" sz="2000">
                          <a:effectLst/>
                        </a:rPr>
                        <a:t>MASH Test Level</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rPr>
                        <a:t>Testing Vehicle Type</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rPr>
                        <a:t>Vehicle Weight (lbs)</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Nominal Speed (mph)</a:t>
                      </a:r>
                      <a:endParaRPr lang="en-US" sz="200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rPr>
                        <a:t>Nominal Angle (degrees)</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rPr>
                        <a:t>Test Designation</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2487050"/>
                  </a:ext>
                </a:extLst>
              </a:tr>
              <a:tr h="615514">
                <a:tc>
                  <a:txBody>
                    <a:bodyPr/>
                    <a:lstStyle/>
                    <a:p>
                      <a:pPr marL="0" marR="0" algn="ctr">
                        <a:spcBef>
                          <a:spcPts val="0"/>
                        </a:spcBef>
                        <a:spcAft>
                          <a:spcPts val="0"/>
                        </a:spcAft>
                      </a:pPr>
                      <a:r>
                        <a:rPr lang="en-US" sz="2000">
                          <a:effectLst/>
                        </a:rPr>
                        <a:t>TL-3</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rPr>
                        <a:t>Passenger Car</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2,420</a:t>
                      </a:r>
                      <a:endParaRPr lang="en-US" sz="200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62</a:t>
                      </a:r>
                      <a:endParaRPr lang="en-US" sz="200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rPr>
                        <a:t>25</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3-10, 3-20</a:t>
                      </a:r>
                      <a:endParaRPr lang="en-US" sz="200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1559818"/>
                  </a:ext>
                </a:extLst>
              </a:tr>
              <a:tr h="335735">
                <a:tc>
                  <a:txBody>
                    <a:bodyPr/>
                    <a:lstStyle/>
                    <a:p>
                      <a:pPr marL="0" marR="0" algn="ctr">
                        <a:spcBef>
                          <a:spcPts val="0"/>
                        </a:spcBef>
                        <a:spcAft>
                          <a:spcPts val="0"/>
                        </a:spcAft>
                      </a:pPr>
                      <a:r>
                        <a:rPr lang="en-US" sz="2000">
                          <a:effectLst/>
                        </a:rPr>
                        <a:t>TL-3</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rPr>
                        <a:t>Pickup Truck</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5,000</a:t>
                      </a:r>
                      <a:endParaRPr lang="en-US" sz="200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62</a:t>
                      </a:r>
                      <a:endParaRPr lang="en-US" sz="200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rPr>
                        <a:t>25</a:t>
                      </a:r>
                      <a:endParaRPr lang="en-US" sz="200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rPr>
                        <a:t>3-11, 3-21</a:t>
                      </a:r>
                      <a:endParaRPr lang="en-US" sz="2000" dirty="0">
                        <a:effectLst/>
                        <a:latin typeface="Garamond" panose="02020404030301010803"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3586509"/>
                  </a:ext>
                </a:extLst>
              </a:tr>
            </a:tbl>
          </a:graphicData>
        </a:graphic>
      </p:graphicFrame>
    </p:spTree>
    <p:extLst>
      <p:ext uri="{BB962C8B-B14F-4D97-AF65-F5344CB8AC3E}">
        <p14:creationId xmlns:p14="http://schemas.microsoft.com/office/powerpoint/2010/main" val="3695187947"/>
      </p:ext>
    </p:extLst>
  </p:cSld>
  <p:clrMapOvr>
    <a:masterClrMapping/>
  </p:clrMapOvr>
</p:sld>
</file>

<file path=ppt/theme/theme1.xml><?xml version="1.0" encoding="utf-8"?>
<a:theme xmlns:a="http://schemas.openxmlformats.org/drawingml/2006/main" name="Custom Design">
  <a:themeElements>
    <a:clrScheme name="White Maroon">
      <a:dk1>
        <a:sysClr val="windowText" lastClr="000000"/>
      </a:dk1>
      <a:lt1>
        <a:sysClr val="window" lastClr="FFFFFF"/>
      </a:lt1>
      <a:dk2>
        <a:srgbClr val="1F497D"/>
      </a:dk2>
      <a:lt2>
        <a:srgbClr val="EEECE1"/>
      </a:lt2>
      <a:accent1>
        <a:srgbClr val="953734"/>
      </a:accent1>
      <a:accent2>
        <a:srgbClr val="4F6128"/>
      </a:accent2>
      <a:accent3>
        <a:srgbClr val="9BBB59"/>
      </a:accent3>
      <a:accent4>
        <a:srgbClr val="FFC000"/>
      </a:accent4>
      <a:accent5>
        <a:srgbClr val="0F243E"/>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AD0EEA50292C4AA3DEF0DA89983E08" ma:contentTypeVersion="8" ma:contentTypeDescription="Create a new document." ma:contentTypeScope="" ma:versionID="493b66885bbbe71d0e5a55e5d8e541fc">
  <xsd:schema xmlns:xsd="http://www.w3.org/2001/XMLSchema" xmlns:xs="http://www.w3.org/2001/XMLSchema" xmlns:p="http://schemas.microsoft.com/office/2006/metadata/properties" xmlns:ns3="22ec6537-bb58-453b-b913-e12f2d998fcf" xmlns:ns4="b283fd88-137a-4de6-8786-8ee9599abcbd" targetNamespace="http://schemas.microsoft.com/office/2006/metadata/properties" ma:root="true" ma:fieldsID="4390c3355755d5f018f0b5305d6c4c35" ns3:_="" ns4:_="">
    <xsd:import namespace="22ec6537-bb58-453b-b913-e12f2d998fcf"/>
    <xsd:import namespace="b283fd88-137a-4de6-8786-8ee9599abcb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c6537-bb58-453b-b913-e12f2d998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3fd88-137a-4de6-8786-8ee9599ab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C3C88-D389-4F00-9611-BC29CA2BD4D3}">
  <ds:schemaRefs>
    <ds:schemaRef ds:uri="http://schemas.microsoft.com/office/2006/documentManagement/types"/>
    <ds:schemaRef ds:uri="http://purl.org/dc/terms/"/>
    <ds:schemaRef ds:uri="http://schemas.microsoft.com/office/2006/metadata/properties"/>
    <ds:schemaRef ds:uri="http://purl.org/dc/dcmitype/"/>
    <ds:schemaRef ds:uri="22ec6537-bb58-453b-b913-e12f2d998fcf"/>
    <ds:schemaRef ds:uri="http://purl.org/dc/elements/1.1/"/>
    <ds:schemaRef ds:uri="http://www.w3.org/XML/1998/namespace"/>
    <ds:schemaRef ds:uri="http://schemas.microsoft.com/office/infopath/2007/PartnerControls"/>
    <ds:schemaRef ds:uri="http://schemas.openxmlformats.org/package/2006/metadata/core-properties"/>
    <ds:schemaRef ds:uri="b283fd88-137a-4de6-8786-8ee9599abcbd"/>
  </ds:schemaRefs>
</ds:datastoreItem>
</file>

<file path=customXml/itemProps2.xml><?xml version="1.0" encoding="utf-8"?>
<ds:datastoreItem xmlns:ds="http://schemas.openxmlformats.org/officeDocument/2006/customXml" ds:itemID="{6A5CFAEC-3635-4530-85A9-51DAFAEBA301}">
  <ds:schemaRefs>
    <ds:schemaRef ds:uri="http://schemas.microsoft.com/sharepoint/v3/contenttype/forms"/>
  </ds:schemaRefs>
</ds:datastoreItem>
</file>

<file path=customXml/itemProps3.xml><?xml version="1.0" encoding="utf-8"?>
<ds:datastoreItem xmlns:ds="http://schemas.openxmlformats.org/officeDocument/2006/customXml" ds:itemID="{E599633E-9B9D-4703-AA5B-50C7E700E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c6537-bb58-453b-b913-e12f2d998fcf"/>
    <ds:schemaRef ds:uri="b283fd88-137a-4de6-8786-8ee9599abc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24651</TotalTime>
  <Words>824</Words>
  <Application>Microsoft Office PowerPoint</Application>
  <PresentationFormat>Widescreen</PresentationFormat>
  <Paragraphs>220</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Book Antiqua</vt:lpstr>
      <vt:lpstr>Calibri</vt:lpstr>
      <vt:lpstr>Calibri Light</vt:lpstr>
      <vt:lpstr>Garamond</vt:lpstr>
      <vt:lpstr>Times New Roman</vt:lpstr>
      <vt:lpstr>Wingdings</vt:lpstr>
      <vt:lpstr>Custom Design</vt:lpstr>
      <vt:lpstr>Office Theme</vt:lpstr>
      <vt:lpstr>PowerPoint Presentation</vt:lpstr>
      <vt:lpstr>Development of MASH TL-3 Deflection Reduction Guidance  for 31- Inch Guardrail</vt:lpstr>
      <vt:lpstr>PowerPoint Presentation</vt:lpstr>
      <vt:lpstr>PowerPoint Presentation</vt:lpstr>
      <vt:lpstr>PowerPoint Presentation</vt:lpstr>
      <vt:lpstr>PowerPoint Presentation</vt:lpstr>
      <vt:lpstr>PowerPoint Presentation</vt:lpstr>
      <vt:lpstr>Summary of Successful Computer Simulations</vt:lpstr>
      <vt:lpstr>PowerPoint Presentation</vt:lpstr>
      <vt:lpstr>PowerPoint Presentation</vt:lpstr>
      <vt:lpstr>Questions /Comments</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and Pavements</dc:title>
  <dc:creator>s-yates</dc:creator>
  <cp:lastModifiedBy>Nachtrieb, Rebecca</cp:lastModifiedBy>
  <cp:revision>556</cp:revision>
  <dcterms:created xsi:type="dcterms:W3CDTF">2011-11-15T15:55:39Z</dcterms:created>
  <dcterms:modified xsi:type="dcterms:W3CDTF">2024-04-04T15:06:41Z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0x0101000DAD0EEA50292C4AA3DEF0DA89983E08</vt:lpwstr>
  </property>
</Properties>
</file>